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12"/>
  </p:notesMasterIdLst>
  <p:sldIdLst>
    <p:sldId id="630" r:id="rId3"/>
    <p:sldId id="595" r:id="rId4"/>
    <p:sldId id="680" r:id="rId5"/>
    <p:sldId id="682" r:id="rId6"/>
    <p:sldId id="683" r:id="rId7"/>
    <p:sldId id="688" r:id="rId8"/>
    <p:sldId id="685" r:id="rId9"/>
    <p:sldId id="263" r:id="rId10"/>
    <p:sldId id="68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4B4B"/>
    <a:srgbClr val="F79709"/>
    <a:srgbClr val="CB0707"/>
    <a:srgbClr val="C8C8C8"/>
    <a:srgbClr val="AE79D6"/>
    <a:srgbClr val="9A1201"/>
    <a:srgbClr val="B21601"/>
    <a:srgbClr val="CD1C00"/>
    <a:srgbClr val="D51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7" autoAdjust="0"/>
    <p:restoredTop sz="67009" autoAdjust="0"/>
  </p:normalViewPr>
  <p:slideViewPr>
    <p:cSldViewPr snapToGrid="0">
      <p:cViewPr>
        <p:scale>
          <a:sx n="85" d="100"/>
          <a:sy n="85" d="100"/>
        </p:scale>
        <p:origin x="-1323" y="-41"/>
      </p:cViewPr>
      <p:guideLst>
        <p:guide orient="horz" pos="2160"/>
        <p:guide pos="3840"/>
      </p:guideLst>
    </p:cSldViewPr>
  </p:slideViewPr>
  <p:outlineViewPr>
    <p:cViewPr>
      <p:scale>
        <a:sx n="33" d="100"/>
        <a:sy n="33" d="100"/>
      </p:scale>
      <p:origin x="0" y="11000"/>
    </p:cViewPr>
  </p:outlineViewPr>
  <p:notesTextViewPr>
    <p:cViewPr>
      <p:scale>
        <a:sx n="1" d="1"/>
        <a:sy n="1" d="1"/>
      </p:scale>
      <p:origin x="0" y="0"/>
    </p:cViewPr>
  </p:notesTextViewPr>
  <p:sorterViewPr>
    <p:cViewPr varScale="1">
      <p:scale>
        <a:sx n="1" d="1"/>
        <a:sy n="1" d="1"/>
      </p:scale>
      <p:origin x="0" y="-3066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a:defRPr>
            </a:lvl1pPr>
          </a:lstStyle>
          <a:p>
            <a:fld id="{52C7B5E8-5650-4264-A661-2CC42BB409CD}" type="datetimeFigureOut">
              <a:rPr lang="en-US" smtClean="0"/>
              <a:pPr/>
              <a:t>2/18/2019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a:defRPr>
            </a:lvl1pPr>
          </a:lstStyle>
          <a:p>
            <a:fld id="{74518FD0-00C4-4B18-9A95-4A7110BFB0DC}" type="slidenum">
              <a:rPr lang="en-US" smtClean="0"/>
              <a:pPr/>
              <a:t>‹#›</a:t>
            </a:fld>
            <a:endParaRPr lang="en-US" dirty="0"/>
          </a:p>
        </p:txBody>
      </p:sp>
    </p:spTree>
    <p:extLst>
      <p:ext uri="{BB962C8B-B14F-4D97-AF65-F5344CB8AC3E}">
        <p14:creationId xmlns:p14="http://schemas.microsoft.com/office/powerpoint/2010/main" val="83725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a:ea typeface="+mn-ea"/>
        <a:cs typeface="+mn-cs"/>
      </a:defRPr>
    </a:lvl1pPr>
    <a:lvl2pPr marL="457200" algn="l" defTabSz="914400" rtl="0" eaLnBrk="1" latinLnBrk="0" hangingPunct="1">
      <a:defRPr sz="1200" kern="1200">
        <a:solidFill>
          <a:schemeClr val="tx1"/>
        </a:solidFill>
        <a:latin typeface="Arial"/>
        <a:ea typeface="+mn-ea"/>
        <a:cs typeface="+mn-cs"/>
      </a:defRPr>
    </a:lvl2pPr>
    <a:lvl3pPr marL="914400" algn="l" defTabSz="914400" rtl="0" eaLnBrk="1" latinLnBrk="0" hangingPunct="1">
      <a:defRPr sz="1200" kern="1200">
        <a:solidFill>
          <a:schemeClr val="tx1"/>
        </a:solidFill>
        <a:latin typeface="Arial"/>
        <a:ea typeface="+mn-ea"/>
        <a:cs typeface="+mn-cs"/>
      </a:defRPr>
    </a:lvl3pPr>
    <a:lvl4pPr marL="1371600" algn="l" defTabSz="914400" rtl="0" eaLnBrk="1" latinLnBrk="0" hangingPunct="1">
      <a:defRPr sz="1200" kern="1200">
        <a:solidFill>
          <a:schemeClr val="tx1"/>
        </a:solidFill>
        <a:latin typeface="Arial"/>
        <a:ea typeface="+mn-ea"/>
        <a:cs typeface="+mn-cs"/>
      </a:defRPr>
    </a:lvl4pPr>
    <a:lvl5pPr marL="1828800" algn="l" defTabSz="914400" rtl="0" eaLnBrk="1" latinLnBrk="0" hangingPunct="1">
      <a:defRPr sz="1200" kern="1200">
        <a:solidFill>
          <a:schemeClr val="tx1"/>
        </a:solidFill>
        <a:latin typeface="Arial"/>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a:t>
            </a:r>
            <a:r>
              <a:rPr lang="en-US" baseline="0" dirty="0" smtClean="0"/>
              <a:t> everyone! Welcome to the Pizza People Mad Dog Program breakout. During our time in this session we’re going to discuss how to recognize a Mad Dog when you see them, how to best utilize this person to build sales, and also how to measure the success of their local store marketing efforts. In this breakout, I will provide you with a basic outline as to how to structure your store’s personal Mad Dog marketing program and how to manage those involved.</a:t>
            </a:r>
          </a:p>
          <a:p>
            <a:endParaRPr lang="en-US" baseline="0" dirty="0" smtClean="0"/>
          </a:p>
        </p:txBody>
      </p:sp>
      <p:sp>
        <p:nvSpPr>
          <p:cNvPr id="4" name="Slide Number Placeholder 3"/>
          <p:cNvSpPr>
            <a:spLocks noGrp="1"/>
          </p:cNvSpPr>
          <p:nvPr>
            <p:ph type="sldNum" sz="quarter" idx="10"/>
          </p:nvPr>
        </p:nvSpPr>
        <p:spPr/>
        <p:txBody>
          <a:bodyPr/>
          <a:lstStyle/>
          <a:p>
            <a:fld id="{74518FD0-00C4-4B18-9A95-4A7110BFB0DC}" type="slidenum">
              <a:rPr lang="en-US" smtClean="0"/>
              <a:pPr/>
              <a:t>1</a:t>
            </a:fld>
            <a:endParaRPr lang="en-US" dirty="0"/>
          </a:p>
        </p:txBody>
      </p:sp>
    </p:spTree>
    <p:extLst>
      <p:ext uri="{BB962C8B-B14F-4D97-AF65-F5344CB8AC3E}">
        <p14:creationId xmlns:p14="http://schemas.microsoft.com/office/powerpoint/2010/main" val="3787199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baseline="0" dirty="0" smtClean="0">
                <a:solidFill>
                  <a:schemeClr val="tx1"/>
                </a:solidFill>
                <a:effectLst/>
                <a:latin typeface="Arial"/>
                <a:ea typeface="+mn-ea"/>
                <a:cs typeface="+mn-cs"/>
              </a:rPr>
              <a:t>What even is a ‘Mad Dog?’ </a:t>
            </a:r>
          </a:p>
          <a:p>
            <a:pPr lvl="0"/>
            <a:endParaRPr lang="en-US" sz="1200" b="0" kern="1200" baseline="0" dirty="0" smtClean="0">
              <a:solidFill>
                <a:schemeClr val="tx1"/>
              </a:solidFill>
              <a:effectLst/>
              <a:latin typeface="Arial"/>
              <a:ea typeface="+mn-ea"/>
              <a:cs typeface="+mn-cs"/>
            </a:endParaRPr>
          </a:p>
          <a:p>
            <a:pPr lvl="0"/>
            <a:r>
              <a:rPr lang="en-US" sz="1200" b="0" kern="1200" baseline="0" dirty="0" smtClean="0">
                <a:solidFill>
                  <a:schemeClr val="tx1"/>
                </a:solidFill>
                <a:effectLst/>
                <a:latin typeface="Arial"/>
                <a:ea typeface="+mn-ea"/>
                <a:cs typeface="+mn-cs"/>
              </a:rPr>
              <a:t>Someone who gets outside of the store and really dominates trade areas in terms of local store marketing. </a:t>
            </a:r>
          </a:p>
          <a:p>
            <a:pPr lvl="0"/>
            <a:endParaRPr lang="en-US" sz="1200" b="1" kern="1200" dirty="0" smtClean="0">
              <a:solidFill>
                <a:schemeClr val="tx1"/>
              </a:solidFill>
              <a:effectLst/>
              <a:latin typeface="Arial"/>
              <a:ea typeface="+mn-ea"/>
              <a:cs typeface="+mn-cs"/>
            </a:endParaRPr>
          </a:p>
          <a:p>
            <a:pPr lvl="0"/>
            <a:r>
              <a:rPr lang="en-US" sz="1200" kern="1200" dirty="0" smtClean="0">
                <a:solidFill>
                  <a:schemeClr val="tx1"/>
                </a:solidFill>
                <a:effectLst/>
                <a:latin typeface="Arial"/>
                <a:ea typeface="+mn-ea"/>
                <a:cs typeface="+mn-cs"/>
              </a:rPr>
              <a:t>To</a:t>
            </a:r>
            <a:r>
              <a:rPr lang="en-US" sz="1200" kern="1200" baseline="0" dirty="0" smtClean="0">
                <a:solidFill>
                  <a:schemeClr val="tx1"/>
                </a:solidFill>
                <a:effectLst/>
                <a:latin typeface="Arial"/>
                <a:ea typeface="+mn-ea"/>
                <a:cs typeface="+mn-cs"/>
              </a:rPr>
              <a:t> put it simply</a:t>
            </a:r>
            <a:r>
              <a:rPr lang="en-US" sz="1200" kern="1200" dirty="0" smtClean="0">
                <a:solidFill>
                  <a:schemeClr val="tx1"/>
                </a:solidFill>
                <a:effectLst/>
                <a:latin typeface="Arial"/>
                <a:ea typeface="+mn-ea"/>
                <a:cs typeface="+mn-cs"/>
              </a:rPr>
              <a:t>: a team member designated or hired specifically to plan and execute local store marketing (LSM)</a:t>
            </a:r>
          </a:p>
          <a:p>
            <a:pPr lvl="0"/>
            <a:endParaRPr lang="en-US" sz="1200" kern="1200" dirty="0" smtClean="0">
              <a:solidFill>
                <a:schemeClr val="tx1"/>
              </a:solidFill>
              <a:effectLst/>
              <a:latin typeface="Arial"/>
              <a:ea typeface="+mn-ea"/>
              <a:cs typeface="+mn-cs"/>
            </a:endParaRPr>
          </a:p>
          <a:p>
            <a:pPr lvl="0"/>
            <a:r>
              <a:rPr lang="en-US" sz="1200" kern="1200" dirty="0" smtClean="0">
                <a:solidFill>
                  <a:schemeClr val="tx1"/>
                </a:solidFill>
                <a:effectLst/>
                <a:latin typeface="Arial"/>
                <a:ea typeface="+mn-ea"/>
                <a:cs typeface="+mn-cs"/>
              </a:rPr>
              <a:t>Must be: organized, reliable, outgoing and enthusiastic, knowledgeable about Toppers products and promotions, able to recognize marketing opportunities and act accordingly</a:t>
            </a:r>
          </a:p>
          <a:p>
            <a:pPr lvl="0"/>
            <a:r>
              <a:rPr lang="en-US" sz="1200" kern="1200" dirty="0" smtClean="0">
                <a:solidFill>
                  <a:schemeClr val="tx1"/>
                </a:solidFill>
                <a:effectLst/>
                <a:latin typeface="Arial"/>
                <a:ea typeface="+mn-ea"/>
                <a:cs typeface="+mn-cs"/>
              </a:rPr>
              <a:t>1-5 stores</a:t>
            </a:r>
          </a:p>
          <a:p>
            <a:pPr lvl="0"/>
            <a:r>
              <a:rPr lang="en-US" sz="1200" kern="1200" dirty="0" smtClean="0">
                <a:solidFill>
                  <a:schemeClr val="tx1"/>
                </a:solidFill>
                <a:effectLst/>
                <a:latin typeface="Arial"/>
                <a:ea typeface="+mn-ea"/>
                <a:cs typeface="+mn-cs"/>
              </a:rPr>
              <a:t>5-10 hours/ week per store</a:t>
            </a:r>
          </a:p>
          <a:p>
            <a:endParaRPr lang="en-US" dirty="0"/>
          </a:p>
        </p:txBody>
      </p:sp>
      <p:sp>
        <p:nvSpPr>
          <p:cNvPr id="4" name="Slide Number Placeholder 3"/>
          <p:cNvSpPr>
            <a:spLocks noGrp="1"/>
          </p:cNvSpPr>
          <p:nvPr>
            <p:ph type="sldNum" sz="quarter" idx="10"/>
          </p:nvPr>
        </p:nvSpPr>
        <p:spPr/>
        <p:txBody>
          <a:bodyPr/>
          <a:lstStyle/>
          <a:p>
            <a:fld id="{74518FD0-00C4-4B18-9A95-4A7110BFB0DC}" type="slidenum">
              <a:rPr lang="en-US" smtClean="0"/>
              <a:pPr/>
              <a:t>2</a:t>
            </a:fld>
            <a:endParaRPr lang="en-US" dirty="0"/>
          </a:p>
        </p:txBody>
      </p:sp>
    </p:spTree>
    <p:extLst>
      <p:ext uri="{BB962C8B-B14F-4D97-AF65-F5344CB8AC3E}">
        <p14:creationId xmlns:p14="http://schemas.microsoft.com/office/powerpoint/2010/main" val="1030253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smtClean="0">
                <a:solidFill>
                  <a:schemeClr val="tx1"/>
                </a:solidFill>
                <a:effectLst/>
                <a:latin typeface="Arial"/>
                <a:ea typeface="+mn-ea"/>
                <a:cs typeface="+mn-cs"/>
              </a:rPr>
              <a:t>Once </a:t>
            </a:r>
            <a:r>
              <a:rPr lang="en-US" sz="1200" b="0" kern="1200" dirty="0" smtClean="0">
                <a:solidFill>
                  <a:schemeClr val="tx1"/>
                </a:solidFill>
                <a:effectLst/>
                <a:latin typeface="Arial"/>
                <a:ea typeface="+mn-ea"/>
                <a:cs typeface="+mn-cs"/>
              </a:rPr>
              <a:t>a Mad Dog is</a:t>
            </a:r>
            <a:r>
              <a:rPr lang="en-US" sz="1200" b="0" kern="1200" baseline="0" dirty="0" smtClean="0">
                <a:solidFill>
                  <a:schemeClr val="tx1"/>
                </a:solidFill>
                <a:effectLst/>
                <a:latin typeface="Arial"/>
                <a:ea typeface="+mn-ea"/>
                <a:cs typeface="+mn-cs"/>
              </a:rPr>
              <a:t> </a:t>
            </a:r>
            <a:r>
              <a:rPr lang="en-US" sz="1200" b="0" kern="1200" baseline="0" dirty="0" smtClean="0">
                <a:solidFill>
                  <a:schemeClr val="tx1"/>
                </a:solidFill>
                <a:effectLst/>
                <a:latin typeface="Arial"/>
                <a:ea typeface="+mn-ea"/>
                <a:cs typeface="+mn-cs"/>
              </a:rPr>
              <a:t>selected or hired, the next step is to define your LSM objectives and set goals for sales building. Basically, you need to establish a clear starting point with your Mad Dog so that they know what’s expected of them.</a:t>
            </a:r>
          </a:p>
          <a:p>
            <a:pPr lvl="0"/>
            <a:endParaRPr lang="en-US" sz="1200" b="0" kern="1200" baseline="0" dirty="0" smtClean="0">
              <a:solidFill>
                <a:schemeClr val="tx1"/>
              </a:solidFill>
              <a:effectLst/>
              <a:latin typeface="Arial"/>
              <a:ea typeface="+mn-ea"/>
              <a:cs typeface="+mn-cs"/>
            </a:endParaRPr>
          </a:p>
          <a:p>
            <a:pPr lvl="0"/>
            <a:r>
              <a:rPr lang="en-US" sz="1200" b="0" kern="1200" baseline="0" dirty="0" smtClean="0">
                <a:solidFill>
                  <a:schemeClr val="tx1"/>
                </a:solidFill>
                <a:effectLst/>
                <a:latin typeface="Arial"/>
                <a:ea typeface="+mn-ea"/>
                <a:cs typeface="+mn-cs"/>
              </a:rPr>
              <a:t>It is recommended to give </a:t>
            </a:r>
            <a:r>
              <a:rPr lang="en-US" sz="1200" b="0" kern="1200" baseline="0" dirty="0" smtClean="0">
                <a:solidFill>
                  <a:schemeClr val="tx1"/>
                </a:solidFill>
                <a:effectLst/>
                <a:latin typeface="Arial"/>
                <a:ea typeface="+mn-ea"/>
                <a:cs typeface="+mn-cs"/>
              </a:rPr>
              <a:t>this some thought on your </a:t>
            </a:r>
            <a:r>
              <a:rPr lang="en-US" sz="1200" b="0" kern="1200" baseline="0" dirty="0" smtClean="0">
                <a:solidFill>
                  <a:schemeClr val="tx1"/>
                </a:solidFill>
                <a:effectLst/>
                <a:latin typeface="Arial"/>
                <a:ea typeface="+mn-ea"/>
                <a:cs typeface="+mn-cs"/>
              </a:rPr>
              <a:t>own, then schedule </a:t>
            </a:r>
            <a:r>
              <a:rPr lang="en-US" sz="1200" b="0" kern="1200" baseline="0" dirty="0" smtClean="0">
                <a:solidFill>
                  <a:schemeClr val="tx1"/>
                </a:solidFill>
                <a:effectLst/>
                <a:latin typeface="Arial"/>
                <a:ea typeface="+mn-ea"/>
                <a:cs typeface="+mn-cs"/>
              </a:rPr>
              <a:t>about an hour long meeting with your Mad Dog to discuss things further and see what ideas they bring to the table. </a:t>
            </a:r>
          </a:p>
          <a:p>
            <a:pPr lvl="0"/>
            <a:endParaRPr lang="en-US" sz="1200" b="0" kern="1200" baseline="0" dirty="0" smtClean="0">
              <a:solidFill>
                <a:schemeClr val="tx1"/>
              </a:solidFill>
              <a:effectLst/>
              <a:latin typeface="Arial"/>
              <a:ea typeface="+mn-ea"/>
              <a:cs typeface="+mn-cs"/>
            </a:endParaRPr>
          </a:p>
          <a:p>
            <a:pPr lvl="0"/>
            <a:r>
              <a:rPr lang="en-US" sz="1200" b="0" kern="1200" baseline="0" dirty="0" smtClean="0">
                <a:solidFill>
                  <a:schemeClr val="tx1"/>
                </a:solidFill>
                <a:effectLst/>
                <a:latin typeface="Arial"/>
                <a:ea typeface="+mn-ea"/>
                <a:cs typeface="+mn-cs"/>
              </a:rPr>
              <a:t>The following list </a:t>
            </a:r>
            <a:r>
              <a:rPr lang="en-US" sz="1200" b="0" kern="1200" baseline="0" dirty="0" smtClean="0">
                <a:solidFill>
                  <a:schemeClr val="tx1"/>
                </a:solidFill>
                <a:effectLst/>
                <a:latin typeface="Arial"/>
                <a:ea typeface="+mn-ea"/>
                <a:cs typeface="+mn-cs"/>
              </a:rPr>
              <a:t>contains recommended </a:t>
            </a:r>
            <a:r>
              <a:rPr lang="en-US" sz="1200" b="0" kern="1200" baseline="0" dirty="0" smtClean="0">
                <a:solidFill>
                  <a:schemeClr val="tx1"/>
                </a:solidFill>
                <a:effectLst/>
                <a:latin typeface="Arial"/>
                <a:ea typeface="+mn-ea"/>
                <a:cs typeface="+mn-cs"/>
              </a:rPr>
              <a:t>items </a:t>
            </a:r>
            <a:r>
              <a:rPr lang="en-US" sz="1200" b="0" kern="1200" baseline="0" dirty="0" smtClean="0">
                <a:solidFill>
                  <a:schemeClr val="tx1"/>
                </a:solidFill>
                <a:effectLst/>
                <a:latin typeface="Arial"/>
                <a:ea typeface="+mn-ea"/>
                <a:cs typeface="+mn-cs"/>
              </a:rPr>
              <a:t>to </a:t>
            </a:r>
            <a:r>
              <a:rPr lang="en-US" sz="1200" b="0" kern="1200" baseline="0" dirty="0" smtClean="0">
                <a:solidFill>
                  <a:schemeClr val="tx1"/>
                </a:solidFill>
                <a:effectLst/>
                <a:latin typeface="Arial"/>
                <a:ea typeface="+mn-ea"/>
                <a:cs typeface="+mn-cs"/>
              </a:rPr>
              <a:t>discuss when having </a:t>
            </a:r>
            <a:r>
              <a:rPr lang="en-US" sz="1200" b="0" kern="1200" baseline="0" dirty="0" smtClean="0">
                <a:solidFill>
                  <a:schemeClr val="tx1"/>
                </a:solidFill>
                <a:effectLst/>
                <a:latin typeface="Arial"/>
                <a:ea typeface="+mn-ea"/>
                <a:cs typeface="+mn-cs"/>
              </a:rPr>
              <a:t>your initial </a:t>
            </a:r>
            <a:r>
              <a:rPr lang="en-US" sz="1200" b="0" kern="1200" baseline="0" dirty="0" smtClean="0">
                <a:solidFill>
                  <a:schemeClr val="tx1"/>
                </a:solidFill>
                <a:effectLst/>
                <a:latin typeface="Arial"/>
                <a:ea typeface="+mn-ea"/>
                <a:cs typeface="+mn-cs"/>
              </a:rPr>
              <a:t>meetings with general managers and their Mad Dogs. </a:t>
            </a:r>
            <a:endParaRPr lang="en-US" sz="1200" b="1" kern="1200" dirty="0" smtClean="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74518FD0-00C4-4B18-9A95-4A7110BFB0DC}" type="slidenum">
              <a:rPr lang="en-US" smtClean="0"/>
              <a:pPr/>
              <a:t>3</a:t>
            </a:fld>
            <a:endParaRPr lang="en-US" dirty="0"/>
          </a:p>
        </p:txBody>
      </p:sp>
    </p:spTree>
    <p:extLst>
      <p:ext uri="{BB962C8B-B14F-4D97-AF65-F5344CB8AC3E}">
        <p14:creationId xmlns:p14="http://schemas.microsoft.com/office/powerpoint/2010/main" val="2125673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smtClean="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74518FD0-00C4-4B18-9A95-4A7110BFB0DC}" type="slidenum">
              <a:rPr lang="en-US" smtClean="0"/>
              <a:pPr/>
              <a:t>4</a:t>
            </a:fld>
            <a:endParaRPr lang="en-US" dirty="0"/>
          </a:p>
        </p:txBody>
      </p:sp>
    </p:spTree>
    <p:extLst>
      <p:ext uri="{BB962C8B-B14F-4D97-AF65-F5344CB8AC3E}">
        <p14:creationId xmlns:p14="http://schemas.microsoft.com/office/powerpoint/2010/main" val="2125673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https://b2b.suttle-straus.com/C/toppers/customer/account/login/ </a:t>
            </a:r>
          </a:p>
          <a:p>
            <a:endParaRPr lang="en-US" baseline="0" dirty="0" smtClean="0"/>
          </a:p>
          <a:p>
            <a:r>
              <a:rPr lang="en-US" baseline="0" dirty="0" smtClean="0"/>
              <a:t>After you and your Mad Dog establish goals, it’s a good idea to take them on a tour of </a:t>
            </a:r>
            <a:r>
              <a:rPr lang="en-US" baseline="0" dirty="0" smtClean="0"/>
              <a:t>the Marketing Resource Center (MRC), </a:t>
            </a:r>
            <a:r>
              <a:rPr lang="en-US" baseline="0" dirty="0" smtClean="0"/>
              <a:t>where you can find almost everything you need to execute some quality local store marketing. </a:t>
            </a:r>
          </a:p>
          <a:p>
            <a:endParaRPr lang="en-US" baseline="0" dirty="0" smtClean="0"/>
          </a:p>
        </p:txBody>
      </p:sp>
      <p:sp>
        <p:nvSpPr>
          <p:cNvPr id="4" name="Slide Number Placeholder 3"/>
          <p:cNvSpPr>
            <a:spLocks noGrp="1"/>
          </p:cNvSpPr>
          <p:nvPr>
            <p:ph type="sldNum" sz="quarter" idx="10"/>
          </p:nvPr>
        </p:nvSpPr>
        <p:spPr/>
        <p:txBody>
          <a:bodyPr/>
          <a:lstStyle/>
          <a:p>
            <a:fld id="{74518FD0-00C4-4B18-9A95-4A7110BFB0DC}" type="slidenum">
              <a:rPr lang="en-US" smtClean="0"/>
              <a:pPr/>
              <a:t>5</a:t>
            </a:fld>
            <a:endParaRPr lang="en-US" dirty="0"/>
          </a:p>
        </p:txBody>
      </p:sp>
    </p:spTree>
    <p:extLst>
      <p:ext uri="{BB962C8B-B14F-4D97-AF65-F5344CB8AC3E}">
        <p14:creationId xmlns:p14="http://schemas.microsoft.com/office/powerpoint/2010/main" val="4029496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dirty="0" smtClean="0"/>
              <a:t>great asset</a:t>
            </a:r>
            <a:r>
              <a:rPr lang="en-US" baseline="0" dirty="0" smtClean="0"/>
              <a:t> for organization is the LSM checklist, which can be found </a:t>
            </a:r>
            <a:r>
              <a:rPr lang="en-US" baseline="0" dirty="0" smtClean="0"/>
              <a:t>in the MIT Program in the Brand level, and </a:t>
            </a:r>
            <a:r>
              <a:rPr lang="en-US" baseline="0" dirty="0" smtClean="0"/>
              <a:t>is also updated each SMK.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checklist should be personalized to fit your store’s LSM tasks and goals- the ones that you established earlier. Ideally, this checklist should be filled out by the Mad Dog when tasks are completed and then handed in weekly to the program runner (GM or Zee) for review. </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Other things to consider- creating and activating program buttons on the POS (BOW/AOW/NOW, Hotel program buttons, etc.) If there is a special limited time only offer you’re wanting to do, connect with IT to make sure the code is programed on the Website end of things, as well as with Abbey Watson, our Graphic Design Manager so she can help you with any flyer needs for promotion. awatson@toppers.com.</a:t>
            </a:r>
            <a:endParaRPr lang="en-US" dirty="0"/>
          </a:p>
        </p:txBody>
      </p:sp>
      <p:sp>
        <p:nvSpPr>
          <p:cNvPr id="4" name="Slide Number Placeholder 3"/>
          <p:cNvSpPr>
            <a:spLocks noGrp="1"/>
          </p:cNvSpPr>
          <p:nvPr>
            <p:ph type="sldNum" sz="quarter" idx="10"/>
          </p:nvPr>
        </p:nvSpPr>
        <p:spPr/>
        <p:txBody>
          <a:bodyPr/>
          <a:lstStyle/>
          <a:p>
            <a:fld id="{74518FD0-00C4-4B18-9A95-4A7110BFB0DC}" type="slidenum">
              <a:rPr lang="en-US" smtClean="0"/>
              <a:pPr/>
              <a:t>6</a:t>
            </a:fld>
            <a:endParaRPr lang="en-US" dirty="0"/>
          </a:p>
        </p:txBody>
      </p:sp>
    </p:spTree>
    <p:extLst>
      <p:ext uri="{BB962C8B-B14F-4D97-AF65-F5344CB8AC3E}">
        <p14:creationId xmlns:p14="http://schemas.microsoft.com/office/powerpoint/2010/main" val="664621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Some </a:t>
            </a:r>
            <a:r>
              <a:rPr lang="en-US" baseline="0" dirty="0" smtClean="0"/>
              <a:t>general managers and even some franchisees </a:t>
            </a:r>
            <a:r>
              <a:rPr lang="en-US" baseline="0" dirty="0" smtClean="0"/>
              <a:t>aren’t </a:t>
            </a:r>
            <a:r>
              <a:rPr lang="en-US" baseline="0" dirty="0" smtClean="0"/>
              <a:t>very keen on going outside of the store and marketing. Not everyone is cut out for shaking hands and kissing babies, and that’s fine. </a:t>
            </a:r>
          </a:p>
          <a:p>
            <a:endParaRPr lang="en-US" baseline="0" dirty="0" smtClean="0"/>
          </a:p>
          <a:p>
            <a:r>
              <a:rPr lang="en-US" baseline="0" dirty="0" smtClean="0"/>
              <a:t>It’s important that the GM/Supervisor/Franchisee know this part well enough, that they can train it effectively to the Mad Dog. This </a:t>
            </a:r>
            <a:r>
              <a:rPr lang="en-US" baseline="0" dirty="0" smtClean="0"/>
              <a:t>helps the program run smoothly, even when there’s turnover. </a:t>
            </a:r>
          </a:p>
          <a:p>
            <a:endParaRPr lang="en-US" baseline="0" dirty="0" smtClean="0"/>
          </a:p>
          <a:p>
            <a:r>
              <a:rPr lang="en-US" baseline="0" dirty="0" smtClean="0"/>
              <a:t>However, if </a:t>
            </a:r>
            <a:r>
              <a:rPr lang="en-US" baseline="0" dirty="0" smtClean="0"/>
              <a:t>you feel like you need help training this piece, reach out to a member of the marketing team (marketing@toppers.com). </a:t>
            </a:r>
            <a:endParaRPr lang="en-US" dirty="0"/>
          </a:p>
        </p:txBody>
      </p:sp>
      <p:sp>
        <p:nvSpPr>
          <p:cNvPr id="4" name="Slide Number Placeholder 3"/>
          <p:cNvSpPr>
            <a:spLocks noGrp="1"/>
          </p:cNvSpPr>
          <p:nvPr>
            <p:ph type="sldNum" sz="quarter" idx="10"/>
          </p:nvPr>
        </p:nvSpPr>
        <p:spPr/>
        <p:txBody>
          <a:bodyPr/>
          <a:lstStyle/>
          <a:p>
            <a:fld id="{74518FD0-00C4-4B18-9A95-4A7110BFB0DC}" type="slidenum">
              <a:rPr lang="en-US" smtClean="0"/>
              <a:pPr/>
              <a:t>7</a:t>
            </a:fld>
            <a:endParaRPr lang="en-US" dirty="0"/>
          </a:p>
        </p:txBody>
      </p:sp>
    </p:spTree>
    <p:extLst>
      <p:ext uri="{BB962C8B-B14F-4D97-AF65-F5344CB8AC3E}">
        <p14:creationId xmlns:p14="http://schemas.microsoft.com/office/powerpoint/2010/main" val="1790771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a sample of a field marketing agenda to use while training the Mad Dog.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Follow up point- Always ask for business cards/ contact information of decision makers</a:t>
            </a:r>
          </a:p>
          <a:p>
            <a:endParaRPr lang="en-US" dirty="0"/>
          </a:p>
        </p:txBody>
      </p:sp>
      <p:sp>
        <p:nvSpPr>
          <p:cNvPr id="4" name="Slide Number Placeholder 3"/>
          <p:cNvSpPr>
            <a:spLocks noGrp="1"/>
          </p:cNvSpPr>
          <p:nvPr>
            <p:ph type="sldNum" sz="quarter" idx="10"/>
          </p:nvPr>
        </p:nvSpPr>
        <p:spPr/>
        <p:txBody>
          <a:bodyPr/>
          <a:lstStyle/>
          <a:p>
            <a:fld id="{74518FD0-00C4-4B18-9A95-4A7110BFB0DC}" type="slidenum">
              <a:rPr lang="en-US" smtClean="0"/>
              <a:pPr/>
              <a:t>8</a:t>
            </a:fld>
            <a:endParaRPr lang="en-US" dirty="0"/>
          </a:p>
        </p:txBody>
      </p:sp>
    </p:spTree>
    <p:extLst>
      <p:ext uri="{BB962C8B-B14F-4D97-AF65-F5344CB8AC3E}">
        <p14:creationId xmlns:p14="http://schemas.microsoft.com/office/powerpoint/2010/main" val="758125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last piece of this puzzle</a:t>
            </a:r>
            <a:r>
              <a:rPr lang="en-US" baseline="0" dirty="0" smtClean="0"/>
              <a:t> is accountability. Which basically just means making sure that </a:t>
            </a:r>
            <a:r>
              <a:rPr lang="en-US" baseline="0" dirty="0" smtClean="0"/>
              <a:t>the plan gets </a:t>
            </a:r>
            <a:r>
              <a:rPr lang="en-US" baseline="0" dirty="0" smtClean="0"/>
              <a:t>done. This can take on many forms, </a:t>
            </a:r>
            <a:r>
              <a:rPr lang="en-US" baseline="0" dirty="0" smtClean="0"/>
              <a:t>and it’s recommended to choose what works </a:t>
            </a:r>
            <a:r>
              <a:rPr lang="en-US" baseline="0" dirty="0" smtClean="0"/>
              <a:t>best for you and your Mad Dog. The goal of this whole program is to be able to raise sales through local store marketing. So, weekly briefings and follow ups with your Mad Dog are very important for being able to adjust efforts that aren’t working and continue ramping up things that are working well. You want to be agile here. It will also give you an opportunity to asses the competency of the Mad Dog- meaning, if there’s consistently something that’s not being completed each week, you might need to reevaluate what this person should be doing. Or maybe you just need to back off on certain efforts if the store isn’t operating well at the moment.</a:t>
            </a:r>
          </a:p>
          <a:p>
            <a:endParaRPr lang="en-US" baseline="0" dirty="0" smtClean="0"/>
          </a:p>
          <a:p>
            <a:r>
              <a:rPr lang="en-US" baseline="0" dirty="0" smtClean="0"/>
              <a:t>It is also encouraged to </a:t>
            </a:r>
            <a:r>
              <a:rPr lang="en-US" baseline="0" dirty="0" smtClean="0"/>
              <a:t>involve supervisors, FBLs, and even the marketing folks at HQ in some of your emails between you and your Mad Dog if you’d like a little extra help encouraging them to complete tasks. This would also be a great place to share your Mad Dog’s LSM wins so they can see that they’re effectively building sales and that you’re stoked about it. </a:t>
            </a:r>
            <a:endParaRPr lang="en-US" baseline="0" dirty="0" smtClean="0"/>
          </a:p>
          <a:p>
            <a:endParaRPr lang="en-US" baseline="0" dirty="0" smtClean="0"/>
          </a:p>
          <a:p>
            <a:r>
              <a:rPr lang="en-US" baseline="0" dirty="0" smtClean="0"/>
              <a:t>Another option is to create a bonus </a:t>
            </a:r>
            <a:r>
              <a:rPr lang="en-US" baseline="0" dirty="0" smtClean="0"/>
              <a:t>plan based on your Mad Dog’s </a:t>
            </a:r>
            <a:r>
              <a:rPr lang="en-US" baseline="0" dirty="0" smtClean="0"/>
              <a:t>achievements. </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4518FD0-00C4-4B18-9A95-4A7110BFB0DC}" type="slidenum">
              <a:rPr lang="en-US" smtClean="0"/>
              <a:pPr/>
              <a:t>9</a:t>
            </a:fld>
            <a:endParaRPr lang="en-US" dirty="0"/>
          </a:p>
        </p:txBody>
      </p:sp>
    </p:spTree>
    <p:extLst>
      <p:ext uri="{BB962C8B-B14F-4D97-AF65-F5344CB8AC3E}">
        <p14:creationId xmlns:p14="http://schemas.microsoft.com/office/powerpoint/2010/main" val="1770226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fluencer - With Logos">
    <p:spTree>
      <p:nvGrpSpPr>
        <p:cNvPr id="1" name=""/>
        <p:cNvGrpSpPr/>
        <p:nvPr/>
      </p:nvGrpSpPr>
      <p:grpSpPr>
        <a:xfrm>
          <a:off x="0" y="0"/>
          <a:ext cx="0" cy="0"/>
          <a:chOff x="0" y="0"/>
          <a:chExt cx="0" cy="0"/>
        </a:xfrm>
      </p:grpSpPr>
      <p:sp>
        <p:nvSpPr>
          <p:cNvPr id="18" name="Text Placeholder 15"/>
          <p:cNvSpPr>
            <a:spLocks noGrp="1"/>
          </p:cNvSpPr>
          <p:nvPr>
            <p:ph type="body" sz="quarter" idx="10"/>
          </p:nvPr>
        </p:nvSpPr>
        <p:spPr>
          <a:xfrm>
            <a:off x="3815934" y="990600"/>
            <a:ext cx="4495800" cy="381000"/>
          </a:xfrm>
          <a:prstGeom prst="rect">
            <a:avLst/>
          </a:prstGeom>
        </p:spPr>
        <p:txBody>
          <a:bodyPr/>
          <a:lstStyle>
            <a:lvl1pPr>
              <a:defRPr sz="2400">
                <a:solidFill>
                  <a:schemeClr val="bg1">
                    <a:lumMod val="75000"/>
                  </a:schemeClr>
                </a:solidFill>
                <a:latin typeface="Arial"/>
              </a:defRPr>
            </a:lvl1pPr>
          </a:lstStyle>
          <a:p>
            <a:pPr lvl="0"/>
            <a:r>
              <a:rPr lang="en-US" dirty="0" smtClean="0"/>
              <a:t>Click to edit Master text styles</a:t>
            </a:r>
          </a:p>
        </p:txBody>
      </p:sp>
      <p:sp>
        <p:nvSpPr>
          <p:cNvPr id="6" name="Title Placeholder 1"/>
          <p:cNvSpPr>
            <a:spLocks noGrp="1"/>
          </p:cNvSpPr>
          <p:nvPr>
            <p:ph type="title"/>
          </p:nvPr>
        </p:nvSpPr>
        <p:spPr>
          <a:xfrm>
            <a:off x="476011" y="381000"/>
            <a:ext cx="11175647" cy="6096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064916211"/>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luencer - No Logos">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476011" y="381000"/>
            <a:ext cx="11175647" cy="609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8" name="Text Placeholder 15"/>
          <p:cNvSpPr>
            <a:spLocks noGrp="1"/>
          </p:cNvSpPr>
          <p:nvPr>
            <p:ph type="body" sz="quarter" idx="10"/>
          </p:nvPr>
        </p:nvSpPr>
        <p:spPr>
          <a:xfrm>
            <a:off x="3815934" y="990600"/>
            <a:ext cx="4495800" cy="381000"/>
          </a:xfrm>
          <a:prstGeom prst="rect">
            <a:avLst/>
          </a:prstGeom>
        </p:spPr>
        <p:txBody>
          <a:bodyPr/>
          <a:lstStyle>
            <a:lvl1pPr>
              <a:defRPr sz="2400">
                <a:solidFill>
                  <a:schemeClr val="bg1">
                    <a:lumMod val="75000"/>
                  </a:schemeClr>
                </a:solidFill>
                <a:latin typeface="Arial"/>
              </a:defRPr>
            </a:lvl1pPr>
          </a:lstStyle>
          <a:p>
            <a:pPr lvl="0"/>
            <a:r>
              <a:rPr lang="en-US" dirty="0" smtClean="0"/>
              <a:t>Click to edit Master text styles</a:t>
            </a:r>
          </a:p>
        </p:txBody>
      </p:sp>
    </p:spTree>
    <p:extLst>
      <p:ext uri="{BB962C8B-B14F-4D97-AF65-F5344CB8AC3E}">
        <p14:creationId xmlns:p14="http://schemas.microsoft.com/office/powerpoint/2010/main" val="354218177"/>
      </p:ext>
    </p:extLst>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Influencer - With Logos">
    <p:spTree>
      <p:nvGrpSpPr>
        <p:cNvPr id="1" name=""/>
        <p:cNvGrpSpPr/>
        <p:nvPr/>
      </p:nvGrpSpPr>
      <p:grpSpPr>
        <a:xfrm>
          <a:off x="0" y="0"/>
          <a:ext cx="0" cy="0"/>
          <a:chOff x="0" y="0"/>
          <a:chExt cx="0" cy="0"/>
        </a:xfrm>
      </p:grpSpPr>
      <p:sp>
        <p:nvSpPr>
          <p:cNvPr id="18" name="Text Placeholder 15"/>
          <p:cNvSpPr>
            <a:spLocks noGrp="1"/>
          </p:cNvSpPr>
          <p:nvPr>
            <p:ph type="body" sz="quarter" idx="10"/>
          </p:nvPr>
        </p:nvSpPr>
        <p:spPr>
          <a:xfrm>
            <a:off x="3815934" y="990600"/>
            <a:ext cx="4495800" cy="381000"/>
          </a:xfrm>
          <a:prstGeom prst="rect">
            <a:avLst/>
          </a:prstGeom>
        </p:spPr>
        <p:txBody>
          <a:bodyPr/>
          <a:lstStyle>
            <a:lvl1pPr>
              <a:defRPr sz="2400">
                <a:solidFill>
                  <a:schemeClr val="bg1">
                    <a:lumMod val="75000"/>
                  </a:schemeClr>
                </a:solidFill>
                <a:latin typeface="Arial"/>
              </a:defRPr>
            </a:lvl1pPr>
          </a:lstStyle>
          <a:p>
            <a:pPr lvl="0"/>
            <a:r>
              <a:rPr lang="en-US" dirty="0" smtClean="0"/>
              <a:t>Click to edit Master text styles</a:t>
            </a:r>
          </a:p>
        </p:txBody>
      </p:sp>
      <p:sp>
        <p:nvSpPr>
          <p:cNvPr id="6" name="Title Placeholder 1"/>
          <p:cNvSpPr>
            <a:spLocks noGrp="1"/>
          </p:cNvSpPr>
          <p:nvPr>
            <p:ph type="title"/>
          </p:nvPr>
        </p:nvSpPr>
        <p:spPr>
          <a:xfrm>
            <a:off x="476011" y="381000"/>
            <a:ext cx="11175647" cy="6096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867078275"/>
      </p:ext>
    </p:extLst>
  </p:cSld>
  <p:clrMapOvr>
    <a:masterClrMapping/>
  </p:clrMapOvr>
  <p:transition spd="slow">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75000"/>
                <a:lumOff val="25000"/>
              </a:schemeClr>
            </a:gs>
            <a:gs pos="74000">
              <a:schemeClr val="tx1"/>
            </a:gs>
            <a:gs pos="83000">
              <a:schemeClr val="tx1"/>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Title Placeholder 1"/>
          <p:cNvSpPr>
            <a:spLocks noGrp="1"/>
          </p:cNvSpPr>
          <p:nvPr userDrawn="1">
            <p:ph type="title"/>
          </p:nvPr>
        </p:nvSpPr>
        <p:spPr>
          <a:xfrm>
            <a:off x="476011" y="381000"/>
            <a:ext cx="11175647" cy="6096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765116200"/>
      </p:ext>
    </p:extLst>
  </p:cSld>
  <p:clrMap bg1="lt1" tx1="dk1" bg2="lt2" tx2="dk2" accent1="accent1" accent2="accent2" accent3="accent3" accent4="accent4" accent5="accent5" accent6="accent6" hlink="hlink" folHlink="folHlink"/>
  <p:sldLayoutIdLst>
    <p:sldLayoutId id="2147483662" r:id="rId1"/>
  </p:sldLayoutIdLst>
  <p:transition spd="slow">
    <p:wipe/>
  </p:transition>
  <p:timing>
    <p:tnLst>
      <p:par>
        <p:cTn id="1" dur="indefinite" restart="never" nodeType="tmRoot"/>
      </p:par>
    </p:tnLst>
  </p:timing>
  <p:hf hdr="0" ftr="0" dt="0"/>
  <p:txStyles>
    <p:titleStyle>
      <a:lvl1pPr algn="ctr" defTabSz="457200" rtl="0" eaLnBrk="1" latinLnBrk="0" hangingPunct="1">
        <a:spcBef>
          <a:spcPct val="0"/>
        </a:spcBef>
        <a:buNone/>
        <a:defRPr sz="5400" kern="1200">
          <a:solidFill>
            <a:srgbClr val="921625"/>
          </a:solidFill>
          <a:latin typeface="Arial"/>
          <a:ea typeface="+mj-ea"/>
          <a:cs typeface="+mj-cs"/>
        </a:defRPr>
      </a:lvl1pPr>
    </p:titleStyle>
    <p:bodyStyle>
      <a:lvl1pPr marL="0" marR="0" indent="0" algn="ctr" defTabSz="457200" rtl="0" eaLnBrk="1" fontAlgn="auto" latinLnBrk="0" hangingPunct="1">
        <a:lnSpc>
          <a:spcPct val="100000"/>
        </a:lnSpc>
        <a:spcBef>
          <a:spcPts val="0"/>
        </a:spcBef>
        <a:spcAft>
          <a:spcPts val="0"/>
        </a:spcAft>
        <a:buClrTx/>
        <a:buSzTx/>
        <a:buFontTx/>
        <a:buNone/>
        <a:tabLst/>
        <a:defRPr sz="2000" kern="1200">
          <a:solidFill>
            <a:schemeClr val="bg1">
              <a:lumMod val="75000"/>
            </a:schemeClr>
          </a:solidFill>
          <a:latin typeface="Bebas Neue" panose="020B0606020202050201"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75000"/>
                <a:lumOff val="25000"/>
              </a:schemeClr>
            </a:gs>
            <a:gs pos="74000">
              <a:schemeClr val="tx1"/>
            </a:gs>
            <a:gs pos="83000">
              <a:schemeClr val="tx1"/>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5" name="Title Placeholder 1"/>
          <p:cNvSpPr>
            <a:spLocks noGrp="1"/>
          </p:cNvSpPr>
          <p:nvPr>
            <p:ph type="title"/>
          </p:nvPr>
        </p:nvSpPr>
        <p:spPr>
          <a:xfrm>
            <a:off x="476011" y="381000"/>
            <a:ext cx="11175647" cy="6096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669092927"/>
      </p:ext>
    </p:extLst>
  </p:cSld>
  <p:clrMap bg1="lt1" tx1="dk1" bg2="lt2" tx2="dk2" accent1="accent1" accent2="accent2" accent3="accent3" accent4="accent4" accent5="accent5" accent6="accent6" hlink="hlink" folHlink="folHlink"/>
  <p:sldLayoutIdLst>
    <p:sldLayoutId id="2147483668" r:id="rId1"/>
    <p:sldLayoutId id="2147483669" r:id="rId2"/>
  </p:sldLayoutIdLst>
  <p:transition spd="slow">
    <p:wipe/>
  </p:transition>
  <p:timing>
    <p:tnLst>
      <p:par>
        <p:cTn id="1" dur="indefinite" restart="never" nodeType="tmRoot"/>
      </p:par>
    </p:tnLst>
  </p:timing>
  <p:hf hdr="0" ftr="0" dt="0"/>
  <p:txStyles>
    <p:titleStyle>
      <a:lvl1pPr algn="ctr" defTabSz="457200" rtl="0" eaLnBrk="1" latinLnBrk="0" hangingPunct="1">
        <a:spcBef>
          <a:spcPct val="0"/>
        </a:spcBef>
        <a:buNone/>
        <a:defRPr sz="5400" kern="1200">
          <a:solidFill>
            <a:srgbClr val="921625"/>
          </a:solidFill>
          <a:latin typeface="Arial"/>
          <a:ea typeface="+mj-ea"/>
          <a:cs typeface="+mj-cs"/>
        </a:defRPr>
      </a:lvl1pPr>
    </p:titleStyle>
    <p:bodyStyle>
      <a:lvl1pPr marL="0" marR="0" indent="0" algn="ctr" defTabSz="457200" rtl="0" eaLnBrk="1" fontAlgn="auto" latinLnBrk="0" hangingPunct="1">
        <a:lnSpc>
          <a:spcPct val="100000"/>
        </a:lnSpc>
        <a:spcBef>
          <a:spcPts val="0"/>
        </a:spcBef>
        <a:spcAft>
          <a:spcPts val="0"/>
        </a:spcAft>
        <a:buClrTx/>
        <a:buSzTx/>
        <a:buFontTx/>
        <a:buNone/>
        <a:tabLst/>
        <a:defRPr sz="2000" kern="1200">
          <a:solidFill>
            <a:schemeClr val="bg1">
              <a:lumMod val="75000"/>
            </a:schemeClr>
          </a:solidFill>
          <a:latin typeface="Bebas Neue" panose="020B0606020202050201"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b2b.suttle-straus.com/C/toppers/customer/account/logi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1357746" y="3625046"/>
            <a:ext cx="9476509" cy="609600"/>
          </a:xfrm>
        </p:spPr>
        <p:txBody>
          <a:bodyPr>
            <a:noAutofit/>
          </a:bodyPr>
          <a:lstStyle/>
          <a:p>
            <a:r>
              <a:rPr lang="en-US" sz="5000" dirty="0" smtClean="0">
                <a:solidFill>
                  <a:prstClr val="white"/>
                </a:solidFill>
              </a:rPr>
              <a:t>Pizza People Mad Dog Program</a:t>
            </a:r>
            <a:endParaRPr lang="en-US" sz="5000" dirty="0"/>
          </a:p>
        </p:txBody>
      </p:sp>
      <p:cxnSp>
        <p:nvCxnSpPr>
          <p:cNvPr id="3" name="Straight Connector 2"/>
          <p:cNvCxnSpPr/>
          <p:nvPr/>
        </p:nvCxnSpPr>
        <p:spPr>
          <a:xfrm>
            <a:off x="1357746" y="4509675"/>
            <a:ext cx="9476509" cy="0"/>
          </a:xfrm>
          <a:prstGeom prst="line">
            <a:avLst/>
          </a:prstGeom>
          <a:ln w="41275" cap="rnd">
            <a:solidFill>
              <a:srgbClr val="B21601"/>
            </a:solidFill>
            <a:prstDash val="solid"/>
          </a:ln>
        </p:spPr>
        <p:style>
          <a:lnRef idx="2">
            <a:schemeClr val="accent1"/>
          </a:lnRef>
          <a:fillRef idx="0">
            <a:schemeClr val="accent1"/>
          </a:fillRef>
          <a:effectRef idx="1">
            <a:schemeClr val="accent1"/>
          </a:effectRef>
          <a:fontRef idx="minor">
            <a:schemeClr val="tx1"/>
          </a:fontRef>
        </p:style>
      </p:cxnSp>
      <p:pic>
        <p:nvPicPr>
          <p:cNvPr id="6" name="Picture 5" descr="HOW WE WIN 2018.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2567" y="696165"/>
            <a:ext cx="3326866" cy="2482464"/>
          </a:xfrm>
          <a:prstGeom prst="rect">
            <a:avLst/>
          </a:prstGeom>
        </p:spPr>
      </p:pic>
    </p:spTree>
    <p:extLst>
      <p:ext uri="{BB962C8B-B14F-4D97-AF65-F5344CB8AC3E}">
        <p14:creationId xmlns:p14="http://schemas.microsoft.com/office/powerpoint/2010/main" val="2742713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400"/>
                                        <p:tgtEl>
                                          <p:spTgt spid="3"/>
                                        </p:tgtEl>
                                      </p:cBhvr>
                                    </p:animEffect>
                                  </p:childTnLst>
                                </p:cTn>
                              </p:par>
                            </p:childTnLst>
                          </p:cTn>
                        </p:par>
                        <p:par>
                          <p:cTn id="8" fill="hold">
                            <p:stCondLst>
                              <p:cond delay="4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76011" y="381000"/>
            <a:ext cx="11175647" cy="609600"/>
          </a:xfrm>
        </p:spPr>
        <p:txBody>
          <a:bodyPr>
            <a:normAutofit fontScale="90000"/>
          </a:bodyPr>
          <a:lstStyle/>
          <a:p>
            <a:r>
              <a:rPr lang="en-US" dirty="0" smtClean="0">
                <a:solidFill>
                  <a:schemeClr val="bg1"/>
                </a:solidFill>
              </a:rPr>
              <a:t>Select</a:t>
            </a:r>
            <a:r>
              <a:rPr lang="en-US" dirty="0" smtClean="0"/>
              <a:t> Mad Dog(s)</a:t>
            </a:r>
            <a:endParaRPr lang="en-US" dirty="0"/>
          </a:p>
        </p:txBody>
      </p:sp>
      <p:sp>
        <p:nvSpPr>
          <p:cNvPr id="5" name="Text Placeholder 2"/>
          <p:cNvSpPr>
            <a:spLocks noGrp="1"/>
          </p:cNvSpPr>
          <p:nvPr>
            <p:ph type="body" sz="quarter" idx="10"/>
          </p:nvPr>
        </p:nvSpPr>
        <p:spPr>
          <a:xfrm>
            <a:off x="304801" y="990600"/>
            <a:ext cx="11534774" cy="381000"/>
          </a:xfrm>
        </p:spPr>
        <p:txBody>
          <a:bodyPr/>
          <a:lstStyle/>
          <a:p>
            <a:r>
              <a:rPr lang="en-US" dirty="0" smtClean="0"/>
              <a:t>Defined as: a Team Member designated or hired specifically to plan and execute local store marketing (LSM)</a:t>
            </a:r>
            <a:endParaRPr lang="en-US" dirty="0"/>
          </a:p>
        </p:txBody>
      </p:sp>
      <p:grpSp>
        <p:nvGrpSpPr>
          <p:cNvPr id="6" name="Group 5"/>
          <p:cNvGrpSpPr/>
          <p:nvPr/>
        </p:nvGrpSpPr>
        <p:grpSpPr>
          <a:xfrm>
            <a:off x="801975" y="4931621"/>
            <a:ext cx="5069006" cy="1082102"/>
            <a:chOff x="801975" y="4931621"/>
            <a:chExt cx="5069006" cy="1082102"/>
          </a:xfrm>
        </p:grpSpPr>
        <p:cxnSp>
          <p:nvCxnSpPr>
            <p:cNvPr id="7" name="Elbow Connector 6"/>
            <p:cNvCxnSpPr>
              <a:stCxn id="10" idx="6"/>
            </p:cNvCxnSpPr>
            <p:nvPr/>
          </p:nvCxnSpPr>
          <p:spPr>
            <a:xfrm>
              <a:off x="3994269" y="5317280"/>
              <a:ext cx="1876712" cy="696443"/>
            </a:xfrm>
            <a:prstGeom prst="bentConnector3">
              <a:avLst>
                <a:gd name="adj1" fmla="val 82934"/>
              </a:avLst>
            </a:prstGeom>
            <a:ln>
              <a:solidFill>
                <a:schemeClr val="bg1">
                  <a:lumMod val="95000"/>
                </a:schemeClr>
              </a:solidFill>
              <a:prstDash val="sysDot"/>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801975" y="4931621"/>
              <a:ext cx="3192294" cy="771317"/>
              <a:chOff x="801975" y="4931621"/>
              <a:chExt cx="3192294" cy="771317"/>
            </a:xfrm>
          </p:grpSpPr>
          <p:sp>
            <p:nvSpPr>
              <p:cNvPr id="10" name="Oval 9"/>
              <p:cNvSpPr/>
              <p:nvPr/>
            </p:nvSpPr>
            <p:spPr>
              <a:xfrm>
                <a:off x="3222952" y="4931621"/>
                <a:ext cx="771317" cy="771317"/>
              </a:xfrm>
              <a:prstGeom prst="ellipse">
                <a:avLst/>
              </a:prstGeom>
              <a:solidFill>
                <a:srgbClr val="9216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800" dirty="0">
                  <a:solidFill>
                    <a:prstClr val="white"/>
                  </a:solidFill>
                  <a:latin typeface="Arial"/>
                </a:endParaRPr>
              </a:p>
            </p:txBody>
          </p:sp>
          <p:sp>
            <p:nvSpPr>
              <p:cNvPr id="11" name="TextBox 10"/>
              <p:cNvSpPr txBox="1"/>
              <p:nvPr/>
            </p:nvSpPr>
            <p:spPr>
              <a:xfrm>
                <a:off x="1573828" y="5087131"/>
                <a:ext cx="1649122" cy="369332"/>
              </a:xfrm>
              <a:prstGeom prst="rect">
                <a:avLst/>
              </a:prstGeom>
              <a:noFill/>
            </p:spPr>
            <p:txBody>
              <a:bodyPr wrap="square" rtlCol="0">
                <a:spAutoFit/>
              </a:bodyPr>
              <a:lstStyle/>
              <a:p>
                <a:pPr algn="r"/>
                <a:r>
                  <a:rPr lang="en-US" b="1" dirty="0" smtClean="0">
                    <a:solidFill>
                      <a:schemeClr val="bg1"/>
                    </a:solidFill>
                    <a:latin typeface="Arial"/>
                  </a:rPr>
                  <a:t>1-5 stores</a:t>
                </a:r>
                <a:endParaRPr lang="en-US" b="1" dirty="0">
                  <a:solidFill>
                    <a:schemeClr val="bg1"/>
                  </a:solidFill>
                  <a:latin typeface="Arial"/>
                </a:endParaRPr>
              </a:p>
            </p:txBody>
          </p:sp>
          <p:sp>
            <p:nvSpPr>
              <p:cNvPr id="12" name="Rectangle 11"/>
              <p:cNvSpPr/>
              <p:nvPr/>
            </p:nvSpPr>
            <p:spPr>
              <a:xfrm>
                <a:off x="801975" y="5210526"/>
                <a:ext cx="2420975" cy="307777"/>
              </a:xfrm>
              <a:prstGeom prst="rect">
                <a:avLst/>
              </a:prstGeom>
            </p:spPr>
            <p:txBody>
              <a:bodyPr wrap="square">
                <a:spAutoFit/>
              </a:bodyPr>
              <a:lstStyle/>
              <a:p>
                <a:pPr algn="r"/>
                <a:endParaRPr lang="en-US" sz="1400" dirty="0">
                  <a:solidFill>
                    <a:prstClr val="white"/>
                  </a:solidFill>
                  <a:latin typeface="Arial"/>
                </a:endParaRPr>
              </a:p>
            </p:txBody>
          </p:sp>
        </p:grpSp>
      </p:grpSp>
      <p:grpSp>
        <p:nvGrpSpPr>
          <p:cNvPr id="13" name="Group 12"/>
          <p:cNvGrpSpPr/>
          <p:nvPr/>
        </p:nvGrpSpPr>
        <p:grpSpPr>
          <a:xfrm>
            <a:off x="6721813" y="3445531"/>
            <a:ext cx="4675850" cy="923330"/>
            <a:chOff x="6721813" y="3445531"/>
            <a:chExt cx="4675850" cy="923330"/>
          </a:xfrm>
        </p:grpSpPr>
        <p:grpSp>
          <p:nvGrpSpPr>
            <p:cNvPr id="14" name="Group 13"/>
            <p:cNvGrpSpPr/>
            <p:nvPr/>
          </p:nvGrpSpPr>
          <p:grpSpPr>
            <a:xfrm>
              <a:off x="8205369" y="3445531"/>
              <a:ext cx="3192294" cy="923330"/>
              <a:chOff x="8205369" y="3445531"/>
              <a:chExt cx="3192294" cy="923330"/>
            </a:xfrm>
          </p:grpSpPr>
          <p:sp>
            <p:nvSpPr>
              <p:cNvPr id="17" name="Oval 16"/>
              <p:cNvSpPr/>
              <p:nvPr/>
            </p:nvSpPr>
            <p:spPr>
              <a:xfrm flipH="1">
                <a:off x="8205369" y="3461471"/>
                <a:ext cx="771317" cy="771317"/>
              </a:xfrm>
              <a:prstGeom prst="ellipse">
                <a:avLst/>
              </a:prstGeom>
              <a:solidFill>
                <a:srgbClr val="C680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457200"/>
                <a:endParaRPr lang="en-US" sz="2800" dirty="0">
                  <a:solidFill>
                    <a:prstClr val="white"/>
                  </a:solidFill>
                  <a:latin typeface="Arial"/>
                </a:endParaRPr>
              </a:p>
            </p:txBody>
          </p:sp>
          <p:sp>
            <p:nvSpPr>
              <p:cNvPr id="18" name="TextBox 17"/>
              <p:cNvSpPr txBox="1"/>
              <p:nvPr/>
            </p:nvSpPr>
            <p:spPr>
              <a:xfrm flipH="1">
                <a:off x="8976687" y="3445531"/>
                <a:ext cx="2420975" cy="923330"/>
              </a:xfrm>
              <a:prstGeom prst="rect">
                <a:avLst/>
              </a:prstGeom>
              <a:noFill/>
            </p:spPr>
            <p:txBody>
              <a:bodyPr wrap="square" rtlCol="0">
                <a:spAutoFit/>
              </a:bodyPr>
              <a:lstStyle/>
              <a:p>
                <a:r>
                  <a:rPr lang="en-US" b="1" dirty="0" smtClean="0">
                    <a:solidFill>
                      <a:schemeClr val="bg1"/>
                    </a:solidFill>
                    <a:latin typeface="Arial"/>
                  </a:rPr>
                  <a:t>Recognize and act on marketing opportunities</a:t>
                </a:r>
                <a:endParaRPr lang="en-US" b="1" dirty="0">
                  <a:solidFill>
                    <a:schemeClr val="bg1"/>
                  </a:solidFill>
                  <a:latin typeface="Arial"/>
                </a:endParaRPr>
              </a:p>
            </p:txBody>
          </p:sp>
          <p:sp>
            <p:nvSpPr>
              <p:cNvPr id="19" name="Rectangle 18"/>
              <p:cNvSpPr/>
              <p:nvPr/>
            </p:nvSpPr>
            <p:spPr>
              <a:xfrm flipH="1">
                <a:off x="8976688" y="3740376"/>
                <a:ext cx="2420975" cy="307777"/>
              </a:xfrm>
              <a:prstGeom prst="rect">
                <a:avLst/>
              </a:prstGeom>
            </p:spPr>
            <p:txBody>
              <a:bodyPr wrap="square">
                <a:spAutoFit/>
              </a:bodyPr>
              <a:lstStyle/>
              <a:p>
                <a:endParaRPr lang="en-US" sz="1400" dirty="0">
                  <a:solidFill>
                    <a:prstClr val="white"/>
                  </a:solidFill>
                  <a:latin typeface="Arial"/>
                </a:endParaRPr>
              </a:p>
            </p:txBody>
          </p:sp>
        </p:grpSp>
        <p:cxnSp>
          <p:nvCxnSpPr>
            <p:cNvPr id="15" name="Straight Connector 14"/>
            <p:cNvCxnSpPr>
              <a:endCxn id="17" idx="6"/>
            </p:cNvCxnSpPr>
            <p:nvPr/>
          </p:nvCxnSpPr>
          <p:spPr>
            <a:xfrm>
              <a:off x="6721813" y="3847130"/>
              <a:ext cx="1483556" cy="0"/>
            </a:xfrm>
            <a:prstGeom prst="line">
              <a:avLst/>
            </a:prstGeom>
            <a:ln>
              <a:solidFill>
                <a:schemeClr val="bg1">
                  <a:lumMod val="95000"/>
                </a:schemeClr>
              </a:solidFill>
              <a:prstDash val="sysDot"/>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801441" y="1814942"/>
            <a:ext cx="5069542" cy="1609519"/>
            <a:chOff x="801441" y="1881617"/>
            <a:chExt cx="5069542" cy="1609519"/>
          </a:xfrm>
        </p:grpSpPr>
        <p:cxnSp>
          <p:nvCxnSpPr>
            <p:cNvPr id="21" name="Elbow Connector 20"/>
            <p:cNvCxnSpPr>
              <a:stCxn id="24" idx="6"/>
            </p:cNvCxnSpPr>
            <p:nvPr/>
          </p:nvCxnSpPr>
          <p:spPr>
            <a:xfrm>
              <a:off x="3993735" y="2267276"/>
              <a:ext cx="1877248" cy="1223860"/>
            </a:xfrm>
            <a:prstGeom prst="bentConnector3">
              <a:avLst/>
            </a:prstGeom>
            <a:ln>
              <a:solidFill>
                <a:schemeClr val="bg1">
                  <a:lumMod val="95000"/>
                </a:schemeClr>
              </a:solidFill>
              <a:prstDash val="sysDot"/>
            </a:ln>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801441" y="1881617"/>
              <a:ext cx="3192294" cy="771317"/>
              <a:chOff x="801441" y="1881617"/>
              <a:chExt cx="3192294" cy="771317"/>
            </a:xfrm>
          </p:grpSpPr>
          <p:sp>
            <p:nvSpPr>
              <p:cNvPr id="24" name="Oval 23"/>
              <p:cNvSpPr/>
              <p:nvPr/>
            </p:nvSpPr>
            <p:spPr>
              <a:xfrm>
                <a:off x="3222418" y="1881617"/>
                <a:ext cx="771317" cy="771317"/>
              </a:xfrm>
              <a:prstGeom prst="ellipse">
                <a:avLst/>
              </a:prstGeom>
              <a:solidFill>
                <a:srgbClr val="9216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800" dirty="0">
                  <a:solidFill>
                    <a:prstClr val="white"/>
                  </a:solidFill>
                  <a:latin typeface="Arial"/>
                </a:endParaRPr>
              </a:p>
            </p:txBody>
          </p:sp>
          <p:sp>
            <p:nvSpPr>
              <p:cNvPr id="25" name="TextBox 24"/>
              <p:cNvSpPr txBox="1"/>
              <p:nvPr/>
            </p:nvSpPr>
            <p:spPr>
              <a:xfrm>
                <a:off x="1573294" y="2056177"/>
                <a:ext cx="1649122" cy="369332"/>
              </a:xfrm>
              <a:prstGeom prst="rect">
                <a:avLst/>
              </a:prstGeom>
              <a:noFill/>
            </p:spPr>
            <p:txBody>
              <a:bodyPr wrap="square" rtlCol="0">
                <a:spAutoFit/>
              </a:bodyPr>
              <a:lstStyle/>
              <a:p>
                <a:pPr algn="r"/>
                <a:r>
                  <a:rPr lang="en-US" b="1" dirty="0" smtClean="0">
                    <a:solidFill>
                      <a:schemeClr val="bg1"/>
                    </a:solidFill>
                    <a:latin typeface="Arial"/>
                  </a:rPr>
                  <a:t>Organized</a:t>
                </a:r>
                <a:endParaRPr lang="en-US" b="1" dirty="0">
                  <a:solidFill>
                    <a:schemeClr val="bg1"/>
                  </a:solidFill>
                  <a:latin typeface="Arial"/>
                </a:endParaRPr>
              </a:p>
            </p:txBody>
          </p:sp>
          <p:sp>
            <p:nvSpPr>
              <p:cNvPr id="26" name="Rectangle 25"/>
              <p:cNvSpPr/>
              <p:nvPr/>
            </p:nvSpPr>
            <p:spPr>
              <a:xfrm>
                <a:off x="801441" y="2160522"/>
                <a:ext cx="2420975" cy="307777"/>
              </a:xfrm>
              <a:prstGeom prst="rect">
                <a:avLst/>
              </a:prstGeom>
            </p:spPr>
            <p:txBody>
              <a:bodyPr wrap="square">
                <a:spAutoFit/>
              </a:bodyPr>
              <a:lstStyle/>
              <a:p>
                <a:pPr algn="r"/>
                <a:endParaRPr lang="en-US" sz="1400" dirty="0">
                  <a:solidFill>
                    <a:prstClr val="white"/>
                  </a:solidFill>
                  <a:latin typeface="Arial"/>
                </a:endParaRPr>
              </a:p>
            </p:txBody>
          </p:sp>
        </p:grpSp>
      </p:grpSp>
      <p:grpSp>
        <p:nvGrpSpPr>
          <p:cNvPr id="27" name="Group 26"/>
          <p:cNvGrpSpPr/>
          <p:nvPr/>
        </p:nvGrpSpPr>
        <p:grpSpPr>
          <a:xfrm>
            <a:off x="6319717" y="1830882"/>
            <a:ext cx="5077946" cy="1593579"/>
            <a:chOff x="6319717" y="1897557"/>
            <a:chExt cx="5077946" cy="1593579"/>
          </a:xfrm>
        </p:grpSpPr>
        <p:cxnSp>
          <p:nvCxnSpPr>
            <p:cNvPr id="28" name="Elbow Connector 27"/>
            <p:cNvCxnSpPr>
              <a:stCxn id="31" idx="6"/>
            </p:cNvCxnSpPr>
            <p:nvPr/>
          </p:nvCxnSpPr>
          <p:spPr>
            <a:xfrm rot="10800000" flipV="1">
              <a:off x="6319717" y="2283216"/>
              <a:ext cx="1885653" cy="1207920"/>
            </a:xfrm>
            <a:prstGeom prst="bentConnector3">
              <a:avLst/>
            </a:prstGeom>
            <a:ln>
              <a:solidFill>
                <a:schemeClr val="bg1">
                  <a:lumMod val="95000"/>
                </a:schemeClr>
              </a:solidFill>
              <a:prstDash val="sysDot"/>
            </a:ln>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8205369" y="1897557"/>
              <a:ext cx="3192294" cy="771317"/>
              <a:chOff x="8205369" y="1897557"/>
              <a:chExt cx="3192294" cy="771317"/>
            </a:xfrm>
          </p:grpSpPr>
          <p:sp>
            <p:nvSpPr>
              <p:cNvPr id="31" name="Oval 30"/>
              <p:cNvSpPr/>
              <p:nvPr/>
            </p:nvSpPr>
            <p:spPr>
              <a:xfrm flipH="1">
                <a:off x="8205369" y="1897557"/>
                <a:ext cx="771317" cy="771317"/>
              </a:xfrm>
              <a:prstGeom prst="ellipse">
                <a:avLst/>
              </a:prstGeom>
              <a:solidFill>
                <a:srgbClr val="9216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457200"/>
                <a:endParaRPr lang="en-US" sz="2800" dirty="0">
                  <a:solidFill>
                    <a:prstClr val="white"/>
                  </a:solidFill>
                  <a:latin typeface="Arial"/>
                </a:endParaRPr>
              </a:p>
            </p:txBody>
          </p:sp>
          <p:sp>
            <p:nvSpPr>
              <p:cNvPr id="32" name="TextBox 31"/>
              <p:cNvSpPr txBox="1"/>
              <p:nvPr/>
            </p:nvSpPr>
            <p:spPr>
              <a:xfrm flipH="1">
                <a:off x="8976688" y="2091167"/>
                <a:ext cx="1649122" cy="369332"/>
              </a:xfrm>
              <a:prstGeom prst="rect">
                <a:avLst/>
              </a:prstGeom>
              <a:noFill/>
            </p:spPr>
            <p:txBody>
              <a:bodyPr wrap="square" rtlCol="0">
                <a:spAutoFit/>
              </a:bodyPr>
              <a:lstStyle/>
              <a:p>
                <a:r>
                  <a:rPr lang="en-US" b="1" dirty="0">
                    <a:solidFill>
                      <a:schemeClr val="bg1"/>
                    </a:solidFill>
                    <a:latin typeface="Arial"/>
                  </a:rPr>
                  <a:t>Reliable</a:t>
                </a:r>
              </a:p>
            </p:txBody>
          </p:sp>
          <p:sp>
            <p:nvSpPr>
              <p:cNvPr id="33" name="Rectangle 32"/>
              <p:cNvSpPr/>
              <p:nvPr/>
            </p:nvSpPr>
            <p:spPr>
              <a:xfrm flipH="1">
                <a:off x="8976688" y="2176462"/>
                <a:ext cx="2420975" cy="307777"/>
              </a:xfrm>
              <a:prstGeom prst="rect">
                <a:avLst/>
              </a:prstGeom>
            </p:spPr>
            <p:txBody>
              <a:bodyPr wrap="square">
                <a:spAutoFit/>
              </a:bodyPr>
              <a:lstStyle/>
              <a:p>
                <a:endParaRPr lang="en-US" sz="1400" dirty="0">
                  <a:solidFill>
                    <a:prstClr val="white"/>
                  </a:solidFill>
                  <a:latin typeface="Arial"/>
                </a:endParaRPr>
              </a:p>
            </p:txBody>
          </p:sp>
        </p:grpSp>
      </p:grpSp>
      <p:grpSp>
        <p:nvGrpSpPr>
          <p:cNvPr id="34" name="Group 33"/>
          <p:cNvGrpSpPr/>
          <p:nvPr/>
        </p:nvGrpSpPr>
        <p:grpSpPr>
          <a:xfrm>
            <a:off x="801441" y="3429591"/>
            <a:ext cx="4597410" cy="787257"/>
            <a:chOff x="801441" y="3429591"/>
            <a:chExt cx="4597410" cy="787257"/>
          </a:xfrm>
        </p:grpSpPr>
        <p:sp>
          <p:nvSpPr>
            <p:cNvPr id="35" name="Oval 34"/>
            <p:cNvSpPr/>
            <p:nvPr/>
          </p:nvSpPr>
          <p:spPr>
            <a:xfrm>
              <a:off x="3222685" y="3445531"/>
              <a:ext cx="771317" cy="771317"/>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800" dirty="0">
                <a:solidFill>
                  <a:prstClr val="white"/>
                </a:solidFill>
                <a:latin typeface="Arial"/>
              </a:endParaRPr>
            </a:p>
          </p:txBody>
        </p:sp>
        <p:sp>
          <p:nvSpPr>
            <p:cNvPr id="36" name="TextBox 35"/>
            <p:cNvSpPr txBox="1"/>
            <p:nvPr/>
          </p:nvSpPr>
          <p:spPr>
            <a:xfrm>
              <a:off x="801441" y="3429591"/>
              <a:ext cx="2421242" cy="646331"/>
            </a:xfrm>
            <a:prstGeom prst="rect">
              <a:avLst/>
            </a:prstGeom>
            <a:noFill/>
          </p:spPr>
          <p:txBody>
            <a:bodyPr wrap="square" rtlCol="0">
              <a:spAutoFit/>
            </a:bodyPr>
            <a:lstStyle/>
            <a:p>
              <a:pPr algn="r"/>
              <a:r>
                <a:rPr lang="en-US" b="1" dirty="0" smtClean="0">
                  <a:solidFill>
                    <a:schemeClr val="bg1"/>
                  </a:solidFill>
                  <a:latin typeface="Arial"/>
                </a:rPr>
                <a:t>Outgoing and Knowledgeable</a:t>
              </a:r>
              <a:endParaRPr lang="en-US" b="1" dirty="0">
                <a:solidFill>
                  <a:schemeClr val="bg1"/>
                </a:solidFill>
                <a:latin typeface="Arial"/>
              </a:endParaRPr>
            </a:p>
          </p:txBody>
        </p:sp>
        <p:sp>
          <p:nvSpPr>
            <p:cNvPr id="37" name="Rectangle 36"/>
            <p:cNvSpPr/>
            <p:nvPr/>
          </p:nvSpPr>
          <p:spPr>
            <a:xfrm>
              <a:off x="801708" y="3724436"/>
              <a:ext cx="2420975" cy="307777"/>
            </a:xfrm>
            <a:prstGeom prst="rect">
              <a:avLst/>
            </a:prstGeom>
          </p:spPr>
          <p:txBody>
            <a:bodyPr wrap="square">
              <a:spAutoFit/>
            </a:bodyPr>
            <a:lstStyle/>
            <a:p>
              <a:pPr algn="r"/>
              <a:endParaRPr lang="en-US" sz="1400" dirty="0">
                <a:solidFill>
                  <a:prstClr val="white"/>
                </a:solidFill>
                <a:latin typeface="Arial"/>
              </a:endParaRPr>
            </a:p>
          </p:txBody>
        </p:sp>
        <p:cxnSp>
          <p:nvCxnSpPr>
            <p:cNvPr id="38" name="Straight Connector 37"/>
            <p:cNvCxnSpPr>
              <a:stCxn id="35" idx="6"/>
            </p:cNvCxnSpPr>
            <p:nvPr/>
          </p:nvCxnSpPr>
          <p:spPr>
            <a:xfrm flipV="1">
              <a:off x="3994002" y="3814863"/>
              <a:ext cx="1404849" cy="16327"/>
            </a:xfrm>
            <a:prstGeom prst="line">
              <a:avLst/>
            </a:prstGeom>
            <a:ln>
              <a:solidFill>
                <a:schemeClr val="bg1">
                  <a:lumMod val="95000"/>
                </a:schemeClr>
              </a:solidFill>
              <a:prstDash val="sysDot"/>
            </a:ln>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6308341" y="4947561"/>
            <a:ext cx="5089322" cy="1065029"/>
            <a:chOff x="6308341" y="4947561"/>
            <a:chExt cx="5089322" cy="1065029"/>
          </a:xfrm>
        </p:grpSpPr>
        <p:cxnSp>
          <p:nvCxnSpPr>
            <p:cNvPr id="41" name="Elbow Connector 40"/>
            <p:cNvCxnSpPr>
              <a:stCxn id="44" idx="6"/>
            </p:cNvCxnSpPr>
            <p:nvPr/>
          </p:nvCxnSpPr>
          <p:spPr>
            <a:xfrm rot="10800000" flipV="1">
              <a:off x="6308341" y="5333219"/>
              <a:ext cx="1897029" cy="679371"/>
            </a:xfrm>
            <a:prstGeom prst="bentConnector3">
              <a:avLst>
                <a:gd name="adj1" fmla="val 82581"/>
              </a:avLst>
            </a:prstGeom>
            <a:ln>
              <a:solidFill>
                <a:schemeClr val="bg1">
                  <a:lumMod val="95000"/>
                </a:schemeClr>
              </a:solidFill>
              <a:prstDash val="sysDot"/>
            </a:ln>
          </p:spPr>
          <p:style>
            <a:lnRef idx="2">
              <a:schemeClr val="accent1"/>
            </a:lnRef>
            <a:fillRef idx="0">
              <a:schemeClr val="accent1"/>
            </a:fillRef>
            <a:effectRef idx="1">
              <a:schemeClr val="accent1"/>
            </a:effectRef>
            <a:fontRef idx="minor">
              <a:schemeClr val="tx1"/>
            </a:fontRef>
          </p:style>
        </p:cxnSp>
        <p:grpSp>
          <p:nvGrpSpPr>
            <p:cNvPr id="42" name="Group 41"/>
            <p:cNvGrpSpPr/>
            <p:nvPr/>
          </p:nvGrpSpPr>
          <p:grpSpPr>
            <a:xfrm>
              <a:off x="8205369" y="4947561"/>
              <a:ext cx="3192294" cy="771317"/>
              <a:chOff x="8205369" y="4947561"/>
              <a:chExt cx="3192294" cy="771317"/>
            </a:xfrm>
          </p:grpSpPr>
          <p:sp>
            <p:nvSpPr>
              <p:cNvPr id="44" name="Oval 43"/>
              <p:cNvSpPr/>
              <p:nvPr/>
            </p:nvSpPr>
            <p:spPr>
              <a:xfrm flipH="1">
                <a:off x="8205369" y="4947561"/>
                <a:ext cx="771317" cy="771317"/>
              </a:xfrm>
              <a:prstGeom prst="ellipse">
                <a:avLst/>
              </a:prstGeom>
              <a:solidFill>
                <a:srgbClr val="9216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457200"/>
                <a:endParaRPr lang="en-US" sz="2800" dirty="0">
                  <a:solidFill>
                    <a:prstClr val="white"/>
                  </a:solidFill>
                  <a:latin typeface="Arial"/>
                </a:endParaRPr>
              </a:p>
            </p:txBody>
          </p:sp>
          <p:sp>
            <p:nvSpPr>
              <p:cNvPr id="45" name="TextBox 44"/>
              <p:cNvSpPr txBox="1"/>
              <p:nvPr/>
            </p:nvSpPr>
            <p:spPr>
              <a:xfrm flipH="1">
                <a:off x="8976687" y="5026871"/>
                <a:ext cx="2348537" cy="646331"/>
              </a:xfrm>
              <a:prstGeom prst="rect">
                <a:avLst/>
              </a:prstGeom>
              <a:noFill/>
            </p:spPr>
            <p:txBody>
              <a:bodyPr wrap="square" rtlCol="0">
                <a:spAutoFit/>
              </a:bodyPr>
              <a:lstStyle/>
              <a:p>
                <a:r>
                  <a:rPr lang="en-US" b="1" dirty="0" smtClean="0">
                    <a:solidFill>
                      <a:schemeClr val="bg1"/>
                    </a:solidFill>
                    <a:latin typeface="Arial"/>
                  </a:rPr>
                  <a:t>5-10 hours/week per store</a:t>
                </a:r>
                <a:endParaRPr lang="en-US" b="1" dirty="0">
                  <a:solidFill>
                    <a:schemeClr val="bg1"/>
                  </a:solidFill>
                  <a:latin typeface="Arial"/>
                </a:endParaRPr>
              </a:p>
            </p:txBody>
          </p:sp>
          <p:sp>
            <p:nvSpPr>
              <p:cNvPr id="46" name="Rectangle 45"/>
              <p:cNvSpPr/>
              <p:nvPr/>
            </p:nvSpPr>
            <p:spPr>
              <a:xfrm flipH="1">
                <a:off x="8976688" y="5226466"/>
                <a:ext cx="2420975" cy="307777"/>
              </a:xfrm>
              <a:prstGeom prst="rect">
                <a:avLst/>
              </a:prstGeom>
            </p:spPr>
            <p:txBody>
              <a:bodyPr wrap="square">
                <a:spAutoFit/>
              </a:bodyPr>
              <a:lstStyle/>
              <a:p>
                <a:endParaRPr lang="en-US" sz="1400" dirty="0">
                  <a:solidFill>
                    <a:prstClr val="white"/>
                  </a:solidFill>
                  <a:latin typeface="Arial"/>
                </a:endParaRPr>
              </a:p>
            </p:txBody>
          </p:sp>
        </p:grpSp>
      </p:grpSp>
      <p:pic>
        <p:nvPicPr>
          <p:cNvPr id="2" name="Picture 1" descr="Pat R_hi-res-4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4810" y="1055914"/>
            <a:ext cx="4572000" cy="6858000"/>
          </a:xfrm>
          <a:prstGeom prst="rect">
            <a:avLst/>
          </a:prstGeom>
        </p:spPr>
      </p:pic>
    </p:spTree>
    <p:extLst>
      <p:ext uri="{BB962C8B-B14F-4D97-AF65-F5344CB8AC3E}">
        <p14:creationId xmlns:p14="http://schemas.microsoft.com/office/powerpoint/2010/main" val="7759392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400"/>
                                        <p:tgtEl>
                                          <p:spTgt spid="20"/>
                                        </p:tgtEl>
                                      </p:cBhvr>
                                    </p:animEffect>
                                  </p:childTnLst>
                                </p:cTn>
                              </p:par>
                            </p:childTnLst>
                          </p:cTn>
                        </p:par>
                        <p:par>
                          <p:cTn id="8" fill="hold">
                            <p:stCondLst>
                              <p:cond delay="400"/>
                            </p:stCondLst>
                            <p:childTnLst>
                              <p:par>
                                <p:cTn id="9" presetID="22" presetClass="entr" presetSubtype="2"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right)">
                                      <p:cBhvr>
                                        <p:cTn id="11" dur="400"/>
                                        <p:tgtEl>
                                          <p:spTgt spid="34"/>
                                        </p:tgtEl>
                                      </p:cBhvr>
                                    </p:animEffect>
                                  </p:childTnLst>
                                </p:cTn>
                              </p:par>
                            </p:childTnLst>
                          </p:cTn>
                        </p:par>
                        <p:par>
                          <p:cTn id="12" fill="hold">
                            <p:stCondLst>
                              <p:cond delay="800"/>
                            </p:stCondLst>
                            <p:childTnLst>
                              <p:par>
                                <p:cTn id="13" presetID="22" presetClass="entr" presetSubtype="2"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400"/>
                                        <p:tgtEl>
                                          <p:spTgt spid="6"/>
                                        </p:tgtEl>
                                      </p:cBhvr>
                                    </p:animEffect>
                                  </p:childTnLst>
                                </p:cTn>
                              </p:par>
                            </p:childTnLst>
                          </p:cTn>
                        </p:par>
                        <p:par>
                          <p:cTn id="16" fill="hold">
                            <p:stCondLst>
                              <p:cond delay="12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400"/>
                                        <p:tgtEl>
                                          <p:spTgt spid="27"/>
                                        </p:tgtEl>
                                      </p:cBhvr>
                                    </p:animEffect>
                                  </p:childTnLst>
                                </p:cTn>
                              </p:par>
                            </p:childTnLst>
                          </p:cTn>
                        </p:par>
                        <p:par>
                          <p:cTn id="20" fill="hold">
                            <p:stCondLst>
                              <p:cond delay="1600"/>
                            </p:stCondLst>
                            <p:childTnLst>
                              <p:par>
                                <p:cTn id="21" presetID="2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400"/>
                                        <p:tgtEl>
                                          <p:spTgt spid="13"/>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4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running driver.png"/>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16727" r="37677"/>
          <a:stretch/>
        </p:blipFill>
        <p:spPr>
          <a:xfrm>
            <a:off x="0" y="0"/>
            <a:ext cx="5558972" cy="6858000"/>
          </a:xfrm>
          <a:prstGeom prst="rect">
            <a:avLst/>
          </a:prstGeom>
        </p:spPr>
      </p:pic>
      <p:grpSp>
        <p:nvGrpSpPr>
          <p:cNvPr id="6" name="Group 5"/>
          <p:cNvGrpSpPr/>
          <p:nvPr/>
        </p:nvGrpSpPr>
        <p:grpSpPr>
          <a:xfrm>
            <a:off x="5450932" y="535849"/>
            <a:ext cx="252821" cy="6321835"/>
            <a:chOff x="5450932" y="535849"/>
            <a:chExt cx="252821" cy="6321835"/>
          </a:xfrm>
        </p:grpSpPr>
        <p:cxnSp>
          <p:nvCxnSpPr>
            <p:cNvPr id="7" name="Straight Connector 6"/>
            <p:cNvCxnSpPr/>
            <p:nvPr/>
          </p:nvCxnSpPr>
          <p:spPr>
            <a:xfrm flipH="1">
              <a:off x="5550408" y="711323"/>
              <a:ext cx="22168" cy="6146361"/>
            </a:xfrm>
            <a:prstGeom prst="line">
              <a:avLst/>
            </a:prstGeom>
            <a:ln w="76200">
              <a:solidFill>
                <a:srgbClr val="921625"/>
              </a:solidFill>
            </a:ln>
            <a:effectLst/>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5450932" y="535849"/>
              <a:ext cx="252821" cy="252821"/>
            </a:xfrm>
            <a:prstGeom prst="ellipse">
              <a:avLst/>
            </a:prstGeom>
            <a:solidFill>
              <a:srgbClr val="FF0000"/>
            </a:solidFill>
            <a:ln>
              <a:solidFill>
                <a:srgbClr val="92162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grpSp>
        <p:nvGrpSpPr>
          <p:cNvPr id="11" name="Group 10"/>
          <p:cNvGrpSpPr/>
          <p:nvPr/>
        </p:nvGrpSpPr>
        <p:grpSpPr>
          <a:xfrm>
            <a:off x="5138928" y="5503753"/>
            <a:ext cx="6926072" cy="822960"/>
            <a:chOff x="5138928" y="5513278"/>
            <a:chExt cx="6926072" cy="822960"/>
          </a:xfrm>
        </p:grpSpPr>
        <p:sp>
          <p:nvSpPr>
            <p:cNvPr id="12" name="TextBox 11"/>
            <p:cNvSpPr txBox="1"/>
            <p:nvPr/>
          </p:nvSpPr>
          <p:spPr>
            <a:xfrm>
              <a:off x="6074573" y="5518173"/>
              <a:ext cx="5869777" cy="646331"/>
            </a:xfrm>
            <a:prstGeom prst="rect">
              <a:avLst/>
            </a:prstGeom>
            <a:noFill/>
          </p:spPr>
          <p:txBody>
            <a:bodyPr wrap="square" rtlCol="0">
              <a:spAutoFit/>
            </a:bodyPr>
            <a:lstStyle/>
            <a:p>
              <a:endParaRPr lang="en-US" b="1" dirty="0" smtClean="0">
                <a:solidFill>
                  <a:prstClr val="white"/>
                </a:solidFill>
                <a:latin typeface="Arial"/>
              </a:endParaRPr>
            </a:p>
            <a:p>
              <a:r>
                <a:rPr lang="en-US" b="1" dirty="0" smtClean="0">
                  <a:solidFill>
                    <a:prstClr val="white"/>
                  </a:solidFill>
                  <a:latin typeface="Arial"/>
                </a:rPr>
                <a:t>Which Programs would you like to start executing?</a:t>
              </a:r>
              <a:endParaRPr lang="en-US" b="1" dirty="0">
                <a:solidFill>
                  <a:prstClr val="white"/>
                </a:solidFill>
                <a:latin typeface="Arial"/>
              </a:endParaRPr>
            </a:p>
          </p:txBody>
        </p:sp>
        <p:sp>
          <p:nvSpPr>
            <p:cNvPr id="13" name="Rectangle 12"/>
            <p:cNvSpPr/>
            <p:nvPr/>
          </p:nvSpPr>
          <p:spPr>
            <a:xfrm>
              <a:off x="6074574" y="5813018"/>
              <a:ext cx="5990426" cy="307777"/>
            </a:xfrm>
            <a:prstGeom prst="rect">
              <a:avLst/>
            </a:prstGeom>
          </p:spPr>
          <p:txBody>
            <a:bodyPr wrap="square">
              <a:spAutoFit/>
            </a:bodyPr>
            <a:lstStyle/>
            <a:p>
              <a:endParaRPr lang="en-US" sz="1400" dirty="0">
                <a:solidFill>
                  <a:prstClr val="white"/>
                </a:solidFill>
                <a:latin typeface="Arial"/>
              </a:endParaRPr>
            </a:p>
          </p:txBody>
        </p:sp>
        <p:sp>
          <p:nvSpPr>
            <p:cNvPr id="14" name="Oval 13"/>
            <p:cNvSpPr/>
            <p:nvPr/>
          </p:nvSpPr>
          <p:spPr>
            <a:xfrm>
              <a:off x="5138928" y="5513278"/>
              <a:ext cx="822960" cy="822960"/>
            </a:xfrm>
            <a:prstGeom prst="ellipse">
              <a:avLst/>
            </a:prstGeom>
            <a:solidFill>
              <a:srgbClr val="9216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grpSp>
        <p:nvGrpSpPr>
          <p:cNvPr id="16" name="Group 15"/>
          <p:cNvGrpSpPr/>
          <p:nvPr/>
        </p:nvGrpSpPr>
        <p:grpSpPr>
          <a:xfrm>
            <a:off x="5138928" y="4265399"/>
            <a:ext cx="6926072" cy="822960"/>
            <a:chOff x="5138928" y="4265399"/>
            <a:chExt cx="6926072" cy="822960"/>
          </a:xfrm>
        </p:grpSpPr>
        <p:sp>
          <p:nvSpPr>
            <p:cNvPr id="17" name="TextBox 16"/>
            <p:cNvSpPr txBox="1"/>
            <p:nvPr/>
          </p:nvSpPr>
          <p:spPr>
            <a:xfrm>
              <a:off x="6074573" y="4270294"/>
              <a:ext cx="5726902" cy="369332"/>
            </a:xfrm>
            <a:prstGeom prst="rect">
              <a:avLst/>
            </a:prstGeom>
            <a:noFill/>
          </p:spPr>
          <p:txBody>
            <a:bodyPr wrap="square" rtlCol="0">
              <a:spAutoFit/>
            </a:bodyPr>
            <a:lstStyle/>
            <a:p>
              <a:r>
                <a:rPr lang="en-US" b="1" dirty="0" smtClean="0">
                  <a:solidFill>
                    <a:prstClr val="white"/>
                  </a:solidFill>
                  <a:latin typeface="Arial"/>
                </a:rPr>
                <a:t>Programs being executed well or regularly</a:t>
              </a:r>
              <a:endParaRPr lang="en-US" b="1" dirty="0">
                <a:solidFill>
                  <a:prstClr val="white"/>
                </a:solidFill>
                <a:latin typeface="Arial"/>
              </a:endParaRPr>
            </a:p>
          </p:txBody>
        </p:sp>
        <p:sp>
          <p:nvSpPr>
            <p:cNvPr id="18" name="Rectangle 17"/>
            <p:cNvSpPr/>
            <p:nvPr/>
          </p:nvSpPr>
          <p:spPr>
            <a:xfrm>
              <a:off x="6074574" y="4565139"/>
              <a:ext cx="5990426" cy="307777"/>
            </a:xfrm>
            <a:prstGeom prst="rect">
              <a:avLst/>
            </a:prstGeom>
          </p:spPr>
          <p:txBody>
            <a:bodyPr wrap="square">
              <a:spAutoFit/>
            </a:bodyPr>
            <a:lstStyle/>
            <a:p>
              <a:r>
                <a:rPr lang="en-US" sz="1400" dirty="0" smtClean="0">
                  <a:solidFill>
                    <a:prstClr val="white"/>
                  </a:solidFill>
                  <a:latin typeface="Arial"/>
                </a:rPr>
                <a:t>Extra training on those not being executed well or regularly </a:t>
              </a:r>
              <a:endParaRPr lang="en-US" sz="1400" dirty="0">
                <a:solidFill>
                  <a:prstClr val="white"/>
                </a:solidFill>
                <a:latin typeface="Arial"/>
              </a:endParaRPr>
            </a:p>
          </p:txBody>
        </p:sp>
        <p:sp>
          <p:nvSpPr>
            <p:cNvPr id="19" name="Oval 18"/>
            <p:cNvSpPr/>
            <p:nvPr/>
          </p:nvSpPr>
          <p:spPr>
            <a:xfrm>
              <a:off x="5138928" y="4265399"/>
              <a:ext cx="822960" cy="822960"/>
            </a:xfrm>
            <a:prstGeom prst="ellipse">
              <a:avLst/>
            </a:prstGeom>
            <a:solidFill>
              <a:srgbClr val="9216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grpSp>
        <p:nvGrpSpPr>
          <p:cNvPr id="21" name="Group 20"/>
          <p:cNvGrpSpPr/>
          <p:nvPr/>
        </p:nvGrpSpPr>
        <p:grpSpPr>
          <a:xfrm>
            <a:off x="5138928" y="3017520"/>
            <a:ext cx="6926072" cy="822960"/>
            <a:chOff x="5138928" y="3017520"/>
            <a:chExt cx="6926072" cy="822960"/>
          </a:xfrm>
        </p:grpSpPr>
        <p:sp>
          <p:nvSpPr>
            <p:cNvPr id="22" name="TextBox 21"/>
            <p:cNvSpPr txBox="1"/>
            <p:nvPr/>
          </p:nvSpPr>
          <p:spPr>
            <a:xfrm>
              <a:off x="6074573" y="3022415"/>
              <a:ext cx="3831427" cy="369332"/>
            </a:xfrm>
            <a:prstGeom prst="rect">
              <a:avLst/>
            </a:prstGeom>
            <a:noFill/>
          </p:spPr>
          <p:txBody>
            <a:bodyPr wrap="square" rtlCol="0">
              <a:spAutoFit/>
            </a:bodyPr>
            <a:lstStyle/>
            <a:p>
              <a:r>
                <a:rPr lang="en-US" b="1" dirty="0" smtClean="0">
                  <a:solidFill>
                    <a:prstClr val="white"/>
                  </a:solidFill>
                  <a:latin typeface="Arial"/>
                </a:rPr>
                <a:t>Current LSM being executed</a:t>
              </a:r>
              <a:endParaRPr lang="en-US" b="1" dirty="0">
                <a:solidFill>
                  <a:prstClr val="white"/>
                </a:solidFill>
                <a:latin typeface="Arial"/>
              </a:endParaRPr>
            </a:p>
          </p:txBody>
        </p:sp>
        <p:sp>
          <p:nvSpPr>
            <p:cNvPr id="23" name="Rectangle 22"/>
            <p:cNvSpPr/>
            <p:nvPr/>
          </p:nvSpPr>
          <p:spPr>
            <a:xfrm>
              <a:off x="6074574" y="3317260"/>
              <a:ext cx="5990426" cy="523220"/>
            </a:xfrm>
            <a:prstGeom prst="rect">
              <a:avLst/>
            </a:prstGeom>
          </p:spPr>
          <p:txBody>
            <a:bodyPr wrap="square">
              <a:spAutoFit/>
            </a:bodyPr>
            <a:lstStyle/>
            <a:p>
              <a:r>
                <a:rPr lang="en-US" sz="1400" dirty="0" smtClean="0">
                  <a:solidFill>
                    <a:prstClr val="white"/>
                  </a:solidFill>
                  <a:latin typeface="Arial"/>
                </a:rPr>
                <a:t>New Customer / Late Cards, Business of the Week, Door hanging, hotel visits, pizza demos, etc.</a:t>
              </a:r>
              <a:endParaRPr lang="en-US" sz="1400" dirty="0">
                <a:solidFill>
                  <a:prstClr val="white"/>
                </a:solidFill>
                <a:latin typeface="Arial"/>
              </a:endParaRPr>
            </a:p>
          </p:txBody>
        </p:sp>
        <p:sp>
          <p:nvSpPr>
            <p:cNvPr id="24" name="Oval 23"/>
            <p:cNvSpPr/>
            <p:nvPr/>
          </p:nvSpPr>
          <p:spPr>
            <a:xfrm>
              <a:off x="5138928" y="3017520"/>
              <a:ext cx="822960" cy="822960"/>
            </a:xfrm>
            <a:prstGeom prst="ellipse">
              <a:avLst/>
            </a:prstGeom>
            <a:solidFill>
              <a:srgbClr val="9216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21625"/>
                </a:solidFill>
                <a:latin typeface="Arial"/>
              </a:endParaRPr>
            </a:p>
          </p:txBody>
        </p:sp>
      </p:grpSp>
      <p:grpSp>
        <p:nvGrpSpPr>
          <p:cNvPr id="26" name="Group 25"/>
          <p:cNvGrpSpPr/>
          <p:nvPr/>
        </p:nvGrpSpPr>
        <p:grpSpPr>
          <a:xfrm>
            <a:off x="5138928" y="1769641"/>
            <a:ext cx="6926072" cy="822960"/>
            <a:chOff x="5138928" y="1769641"/>
            <a:chExt cx="6926072" cy="822960"/>
          </a:xfrm>
        </p:grpSpPr>
        <p:sp>
          <p:nvSpPr>
            <p:cNvPr id="27" name="TextBox 26"/>
            <p:cNvSpPr txBox="1"/>
            <p:nvPr/>
          </p:nvSpPr>
          <p:spPr>
            <a:xfrm>
              <a:off x="6074573" y="1774536"/>
              <a:ext cx="2717001" cy="369332"/>
            </a:xfrm>
            <a:prstGeom prst="rect">
              <a:avLst/>
            </a:prstGeom>
            <a:noFill/>
          </p:spPr>
          <p:txBody>
            <a:bodyPr wrap="square" rtlCol="0">
              <a:spAutoFit/>
            </a:bodyPr>
            <a:lstStyle/>
            <a:p>
              <a:r>
                <a:rPr lang="en-US" b="1" dirty="0" smtClean="0">
                  <a:solidFill>
                    <a:prstClr val="white"/>
                  </a:solidFill>
                  <a:latin typeface="Arial"/>
                </a:rPr>
                <a:t>Type of market</a:t>
              </a:r>
              <a:endParaRPr lang="en-US" b="1" dirty="0">
                <a:solidFill>
                  <a:prstClr val="white"/>
                </a:solidFill>
                <a:latin typeface="Arial"/>
              </a:endParaRPr>
            </a:p>
          </p:txBody>
        </p:sp>
        <p:sp>
          <p:nvSpPr>
            <p:cNvPr id="28" name="Rectangle 27"/>
            <p:cNvSpPr/>
            <p:nvPr/>
          </p:nvSpPr>
          <p:spPr>
            <a:xfrm>
              <a:off x="6074574" y="2069381"/>
              <a:ext cx="5990426" cy="307777"/>
            </a:xfrm>
            <a:prstGeom prst="rect">
              <a:avLst/>
            </a:prstGeom>
          </p:spPr>
          <p:txBody>
            <a:bodyPr wrap="square">
              <a:spAutoFit/>
            </a:bodyPr>
            <a:lstStyle/>
            <a:p>
              <a:r>
                <a:rPr lang="en-US" sz="1400" dirty="0" smtClean="0">
                  <a:solidFill>
                    <a:prstClr val="white"/>
                  </a:solidFill>
                  <a:latin typeface="Arial"/>
                </a:rPr>
                <a:t>Familiar vs. Unfamiliar </a:t>
              </a:r>
              <a:endParaRPr lang="en-US" sz="1400" dirty="0">
                <a:solidFill>
                  <a:prstClr val="white"/>
                </a:solidFill>
                <a:latin typeface="Arial"/>
              </a:endParaRPr>
            </a:p>
          </p:txBody>
        </p:sp>
        <p:sp>
          <p:nvSpPr>
            <p:cNvPr id="29" name="Oval 28"/>
            <p:cNvSpPr/>
            <p:nvPr/>
          </p:nvSpPr>
          <p:spPr>
            <a:xfrm>
              <a:off x="5138928" y="1769641"/>
              <a:ext cx="822960" cy="822960"/>
            </a:xfrm>
            <a:prstGeom prst="ellipse">
              <a:avLst/>
            </a:prstGeom>
            <a:solidFill>
              <a:srgbClr val="9216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grpSp>
        <p:nvGrpSpPr>
          <p:cNvPr id="36" name="Group 35"/>
          <p:cNvGrpSpPr/>
          <p:nvPr/>
        </p:nvGrpSpPr>
        <p:grpSpPr>
          <a:xfrm>
            <a:off x="5138928" y="521762"/>
            <a:ext cx="6926072" cy="822960"/>
            <a:chOff x="5138928" y="521762"/>
            <a:chExt cx="6926072" cy="822960"/>
          </a:xfrm>
        </p:grpSpPr>
        <p:sp>
          <p:nvSpPr>
            <p:cNvPr id="37" name="TextBox 36"/>
            <p:cNvSpPr txBox="1"/>
            <p:nvPr/>
          </p:nvSpPr>
          <p:spPr>
            <a:xfrm>
              <a:off x="6074573" y="526657"/>
              <a:ext cx="4150081" cy="369332"/>
            </a:xfrm>
            <a:prstGeom prst="rect">
              <a:avLst/>
            </a:prstGeom>
            <a:noFill/>
          </p:spPr>
          <p:txBody>
            <a:bodyPr wrap="square" rtlCol="0">
              <a:spAutoFit/>
            </a:bodyPr>
            <a:lstStyle/>
            <a:p>
              <a:r>
                <a:rPr lang="en-US" b="1" dirty="0" smtClean="0">
                  <a:solidFill>
                    <a:prstClr val="white"/>
                  </a:solidFill>
                  <a:latin typeface="Arial"/>
                </a:rPr>
                <a:t>Type of store</a:t>
              </a:r>
              <a:endParaRPr lang="en-US" b="1" dirty="0">
                <a:solidFill>
                  <a:prstClr val="white"/>
                </a:solidFill>
                <a:latin typeface="Arial"/>
              </a:endParaRPr>
            </a:p>
          </p:txBody>
        </p:sp>
        <p:sp>
          <p:nvSpPr>
            <p:cNvPr id="38" name="Rectangle 37"/>
            <p:cNvSpPr/>
            <p:nvPr/>
          </p:nvSpPr>
          <p:spPr>
            <a:xfrm>
              <a:off x="6074574" y="821502"/>
              <a:ext cx="5990426" cy="307777"/>
            </a:xfrm>
            <a:prstGeom prst="rect">
              <a:avLst/>
            </a:prstGeom>
          </p:spPr>
          <p:txBody>
            <a:bodyPr wrap="square">
              <a:spAutoFit/>
            </a:bodyPr>
            <a:lstStyle/>
            <a:p>
              <a:r>
                <a:rPr lang="en-US" sz="1400" dirty="0" smtClean="0">
                  <a:solidFill>
                    <a:prstClr val="white"/>
                  </a:solidFill>
                  <a:latin typeface="Arial"/>
                </a:rPr>
                <a:t>Campus vs. Residential</a:t>
              </a:r>
              <a:endParaRPr lang="en-US" sz="1400" dirty="0">
                <a:solidFill>
                  <a:prstClr val="white"/>
                </a:solidFill>
                <a:latin typeface="Arial"/>
              </a:endParaRPr>
            </a:p>
          </p:txBody>
        </p:sp>
        <p:sp>
          <p:nvSpPr>
            <p:cNvPr id="39" name="Oval 38"/>
            <p:cNvSpPr/>
            <p:nvPr/>
          </p:nvSpPr>
          <p:spPr>
            <a:xfrm>
              <a:off x="5138928" y="521762"/>
              <a:ext cx="822960" cy="822960"/>
            </a:xfrm>
            <a:prstGeom prst="ellipse">
              <a:avLst/>
            </a:prstGeom>
            <a:solidFill>
              <a:srgbClr val="9216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sp>
        <p:nvSpPr>
          <p:cNvPr id="41" name="Title 1"/>
          <p:cNvSpPr txBox="1">
            <a:spLocks/>
          </p:cNvSpPr>
          <p:nvPr/>
        </p:nvSpPr>
        <p:spPr>
          <a:xfrm>
            <a:off x="50800" y="2872619"/>
            <a:ext cx="5537199" cy="6096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5400" kern="1200">
                <a:solidFill>
                  <a:srgbClr val="921625"/>
                </a:solidFill>
                <a:latin typeface="Arial"/>
                <a:ea typeface="+mj-ea"/>
                <a:cs typeface="+mj-cs"/>
              </a:defRPr>
            </a:lvl1pPr>
          </a:lstStyle>
          <a:p>
            <a:r>
              <a:rPr lang="en-US" sz="4000" dirty="0" smtClean="0">
                <a:solidFill>
                  <a:schemeClr val="bg1"/>
                </a:solidFill>
              </a:rPr>
              <a:t>Define</a:t>
            </a:r>
            <a:r>
              <a:rPr lang="en-US" sz="4000" dirty="0" smtClean="0"/>
              <a:t> </a:t>
            </a:r>
          </a:p>
          <a:p>
            <a:r>
              <a:rPr lang="en-US" sz="4000" dirty="0" smtClean="0"/>
              <a:t>objectives and </a:t>
            </a:r>
          </a:p>
          <a:p>
            <a:r>
              <a:rPr lang="en-US" sz="4000" dirty="0" smtClean="0"/>
              <a:t>set goals</a:t>
            </a:r>
            <a:endParaRPr lang="en-US" sz="4000" dirty="0"/>
          </a:p>
        </p:txBody>
      </p:sp>
    </p:spTree>
    <p:extLst>
      <p:ext uri="{BB962C8B-B14F-4D97-AF65-F5344CB8AC3E}">
        <p14:creationId xmlns:p14="http://schemas.microsoft.com/office/powerpoint/2010/main" val="173173861"/>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4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running driver.png"/>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16727" r="37677"/>
          <a:stretch/>
        </p:blipFill>
        <p:spPr>
          <a:xfrm>
            <a:off x="0" y="0"/>
            <a:ext cx="5558972" cy="6858000"/>
          </a:xfrm>
          <a:prstGeom prst="rect">
            <a:avLst/>
          </a:prstGeom>
        </p:spPr>
      </p:pic>
      <p:grpSp>
        <p:nvGrpSpPr>
          <p:cNvPr id="6" name="Group 5"/>
          <p:cNvGrpSpPr/>
          <p:nvPr/>
        </p:nvGrpSpPr>
        <p:grpSpPr>
          <a:xfrm>
            <a:off x="5450932" y="535849"/>
            <a:ext cx="252821" cy="6321835"/>
            <a:chOff x="5450932" y="535849"/>
            <a:chExt cx="252821" cy="6321835"/>
          </a:xfrm>
        </p:grpSpPr>
        <p:cxnSp>
          <p:nvCxnSpPr>
            <p:cNvPr id="7" name="Straight Connector 6"/>
            <p:cNvCxnSpPr/>
            <p:nvPr/>
          </p:nvCxnSpPr>
          <p:spPr>
            <a:xfrm flipH="1">
              <a:off x="5550408" y="711323"/>
              <a:ext cx="22168" cy="6146361"/>
            </a:xfrm>
            <a:prstGeom prst="line">
              <a:avLst/>
            </a:prstGeom>
            <a:ln w="76200">
              <a:solidFill>
                <a:srgbClr val="921625"/>
              </a:solidFill>
            </a:ln>
            <a:effectLst/>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5450932" y="535849"/>
              <a:ext cx="252821" cy="252821"/>
            </a:xfrm>
            <a:prstGeom prst="ellipse">
              <a:avLst/>
            </a:prstGeom>
            <a:solidFill>
              <a:srgbClr val="FF0000"/>
            </a:solidFill>
            <a:ln>
              <a:solidFill>
                <a:srgbClr val="92162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grpSp>
        <p:nvGrpSpPr>
          <p:cNvPr id="21" name="Group 20"/>
          <p:cNvGrpSpPr/>
          <p:nvPr/>
        </p:nvGrpSpPr>
        <p:grpSpPr>
          <a:xfrm>
            <a:off x="5138928" y="3017520"/>
            <a:ext cx="6926072" cy="822960"/>
            <a:chOff x="5138928" y="3017520"/>
            <a:chExt cx="6926072" cy="822960"/>
          </a:xfrm>
        </p:grpSpPr>
        <p:sp>
          <p:nvSpPr>
            <p:cNvPr id="22" name="TextBox 21"/>
            <p:cNvSpPr txBox="1"/>
            <p:nvPr/>
          </p:nvSpPr>
          <p:spPr>
            <a:xfrm>
              <a:off x="6074573" y="3022415"/>
              <a:ext cx="3831427" cy="369332"/>
            </a:xfrm>
            <a:prstGeom prst="rect">
              <a:avLst/>
            </a:prstGeom>
            <a:noFill/>
          </p:spPr>
          <p:txBody>
            <a:bodyPr wrap="square" rtlCol="0">
              <a:spAutoFit/>
            </a:bodyPr>
            <a:lstStyle/>
            <a:p>
              <a:r>
                <a:rPr lang="en-US" b="1" dirty="0" smtClean="0">
                  <a:solidFill>
                    <a:prstClr val="white"/>
                  </a:solidFill>
                  <a:latin typeface="Arial"/>
                </a:rPr>
                <a:t>Staffing goals</a:t>
              </a:r>
              <a:endParaRPr lang="en-US" b="1" dirty="0">
                <a:solidFill>
                  <a:prstClr val="white"/>
                </a:solidFill>
                <a:latin typeface="Arial"/>
              </a:endParaRPr>
            </a:p>
          </p:txBody>
        </p:sp>
        <p:sp>
          <p:nvSpPr>
            <p:cNvPr id="23" name="Rectangle 22"/>
            <p:cNvSpPr/>
            <p:nvPr/>
          </p:nvSpPr>
          <p:spPr>
            <a:xfrm>
              <a:off x="6074574" y="3317260"/>
              <a:ext cx="5990426" cy="307777"/>
            </a:xfrm>
            <a:prstGeom prst="rect">
              <a:avLst/>
            </a:prstGeom>
          </p:spPr>
          <p:txBody>
            <a:bodyPr wrap="square">
              <a:spAutoFit/>
            </a:bodyPr>
            <a:lstStyle/>
            <a:p>
              <a:r>
                <a:rPr lang="en-US" sz="1400" dirty="0" smtClean="0">
                  <a:solidFill>
                    <a:prstClr val="white"/>
                  </a:solidFill>
                  <a:latin typeface="Arial"/>
                </a:rPr>
                <a:t>Need to have adequate staff to handle extra sales coming in from LSM</a:t>
              </a:r>
              <a:endParaRPr lang="en-US" sz="1400" dirty="0">
                <a:solidFill>
                  <a:prstClr val="white"/>
                </a:solidFill>
                <a:latin typeface="Arial"/>
              </a:endParaRPr>
            </a:p>
          </p:txBody>
        </p:sp>
        <p:sp>
          <p:nvSpPr>
            <p:cNvPr id="24" name="Oval 23"/>
            <p:cNvSpPr/>
            <p:nvPr/>
          </p:nvSpPr>
          <p:spPr>
            <a:xfrm>
              <a:off x="5138928" y="3017520"/>
              <a:ext cx="822960" cy="822960"/>
            </a:xfrm>
            <a:prstGeom prst="ellipse">
              <a:avLst/>
            </a:prstGeom>
            <a:solidFill>
              <a:srgbClr val="9216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921625"/>
                </a:solidFill>
                <a:latin typeface="Arial"/>
              </a:endParaRPr>
            </a:p>
          </p:txBody>
        </p:sp>
      </p:grpSp>
      <p:grpSp>
        <p:nvGrpSpPr>
          <p:cNvPr id="26" name="Group 25"/>
          <p:cNvGrpSpPr/>
          <p:nvPr/>
        </p:nvGrpSpPr>
        <p:grpSpPr>
          <a:xfrm>
            <a:off x="5138928" y="1769641"/>
            <a:ext cx="6926072" cy="822960"/>
            <a:chOff x="5138928" y="1769641"/>
            <a:chExt cx="6926072" cy="822960"/>
          </a:xfrm>
        </p:grpSpPr>
        <p:sp>
          <p:nvSpPr>
            <p:cNvPr id="27" name="TextBox 26"/>
            <p:cNvSpPr txBox="1"/>
            <p:nvPr/>
          </p:nvSpPr>
          <p:spPr>
            <a:xfrm>
              <a:off x="6074573" y="1774536"/>
              <a:ext cx="2717001" cy="369332"/>
            </a:xfrm>
            <a:prstGeom prst="rect">
              <a:avLst/>
            </a:prstGeom>
            <a:noFill/>
          </p:spPr>
          <p:txBody>
            <a:bodyPr wrap="square" rtlCol="0">
              <a:spAutoFit/>
            </a:bodyPr>
            <a:lstStyle/>
            <a:p>
              <a:r>
                <a:rPr lang="en-US" b="1" dirty="0" smtClean="0">
                  <a:solidFill>
                    <a:prstClr val="white"/>
                  </a:solidFill>
                  <a:latin typeface="Arial"/>
                </a:rPr>
                <a:t>Sales Goals</a:t>
              </a:r>
              <a:endParaRPr lang="en-US" b="1" dirty="0">
                <a:solidFill>
                  <a:prstClr val="white"/>
                </a:solidFill>
                <a:latin typeface="Arial"/>
              </a:endParaRPr>
            </a:p>
          </p:txBody>
        </p:sp>
        <p:sp>
          <p:nvSpPr>
            <p:cNvPr id="28" name="Rectangle 27"/>
            <p:cNvSpPr/>
            <p:nvPr/>
          </p:nvSpPr>
          <p:spPr>
            <a:xfrm>
              <a:off x="6074574" y="2069381"/>
              <a:ext cx="5990426" cy="523220"/>
            </a:xfrm>
            <a:prstGeom prst="rect">
              <a:avLst/>
            </a:prstGeom>
          </p:spPr>
          <p:txBody>
            <a:bodyPr wrap="square">
              <a:spAutoFit/>
            </a:bodyPr>
            <a:lstStyle/>
            <a:p>
              <a:r>
                <a:rPr lang="en-US" sz="1400" dirty="0" smtClean="0">
                  <a:solidFill>
                    <a:prstClr val="white"/>
                  </a:solidFill>
                  <a:latin typeface="Arial"/>
                </a:rPr>
                <a:t>Increase sales by ___ % in ___ weeks</a:t>
              </a:r>
            </a:p>
            <a:p>
              <a:r>
                <a:rPr lang="en-US" sz="1400" dirty="0" smtClean="0">
                  <a:solidFill>
                    <a:prstClr val="white"/>
                  </a:solidFill>
                  <a:latin typeface="Arial"/>
                </a:rPr>
                <a:t>Set record week</a:t>
              </a:r>
              <a:endParaRPr lang="en-US" sz="1400" dirty="0">
                <a:solidFill>
                  <a:prstClr val="white"/>
                </a:solidFill>
                <a:latin typeface="Arial"/>
              </a:endParaRPr>
            </a:p>
          </p:txBody>
        </p:sp>
        <p:sp>
          <p:nvSpPr>
            <p:cNvPr id="29" name="Oval 28"/>
            <p:cNvSpPr/>
            <p:nvPr/>
          </p:nvSpPr>
          <p:spPr>
            <a:xfrm>
              <a:off x="5138928" y="1769641"/>
              <a:ext cx="822960" cy="822960"/>
            </a:xfrm>
            <a:prstGeom prst="ellipse">
              <a:avLst/>
            </a:prstGeom>
            <a:solidFill>
              <a:srgbClr val="9216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grpSp>
        <p:nvGrpSpPr>
          <p:cNvPr id="36" name="Group 35"/>
          <p:cNvGrpSpPr/>
          <p:nvPr/>
        </p:nvGrpSpPr>
        <p:grpSpPr>
          <a:xfrm>
            <a:off x="5138928" y="521762"/>
            <a:ext cx="6926072" cy="1038404"/>
            <a:chOff x="5138928" y="521762"/>
            <a:chExt cx="6926072" cy="1038404"/>
          </a:xfrm>
        </p:grpSpPr>
        <p:sp>
          <p:nvSpPr>
            <p:cNvPr id="37" name="TextBox 36"/>
            <p:cNvSpPr txBox="1"/>
            <p:nvPr/>
          </p:nvSpPr>
          <p:spPr>
            <a:xfrm>
              <a:off x="6074573" y="526657"/>
              <a:ext cx="4150081" cy="369332"/>
            </a:xfrm>
            <a:prstGeom prst="rect">
              <a:avLst/>
            </a:prstGeom>
            <a:noFill/>
          </p:spPr>
          <p:txBody>
            <a:bodyPr wrap="square" rtlCol="0">
              <a:spAutoFit/>
            </a:bodyPr>
            <a:lstStyle/>
            <a:p>
              <a:r>
                <a:rPr lang="en-US" b="1" dirty="0" smtClean="0">
                  <a:solidFill>
                    <a:prstClr val="white"/>
                  </a:solidFill>
                  <a:latin typeface="Arial"/>
                </a:rPr>
                <a:t>Additional marketing opportunities</a:t>
              </a:r>
              <a:endParaRPr lang="en-US" b="1" dirty="0">
                <a:solidFill>
                  <a:prstClr val="white"/>
                </a:solidFill>
                <a:latin typeface="Arial"/>
              </a:endParaRPr>
            </a:p>
          </p:txBody>
        </p:sp>
        <p:sp>
          <p:nvSpPr>
            <p:cNvPr id="38" name="Rectangle 37"/>
            <p:cNvSpPr/>
            <p:nvPr/>
          </p:nvSpPr>
          <p:spPr>
            <a:xfrm>
              <a:off x="6074574" y="821502"/>
              <a:ext cx="5990426" cy="738664"/>
            </a:xfrm>
            <a:prstGeom prst="rect">
              <a:avLst/>
            </a:prstGeom>
          </p:spPr>
          <p:txBody>
            <a:bodyPr wrap="square">
              <a:spAutoFit/>
            </a:bodyPr>
            <a:lstStyle/>
            <a:p>
              <a:r>
                <a:rPr lang="en-US" sz="1400" dirty="0" smtClean="0">
                  <a:solidFill>
                    <a:prstClr val="white"/>
                  </a:solidFill>
                  <a:latin typeface="Arial"/>
                </a:rPr>
                <a:t>Larger businesses or neighborhoods not ordering regularly</a:t>
              </a:r>
            </a:p>
            <a:p>
              <a:r>
                <a:rPr lang="en-US" sz="1400" dirty="0" smtClean="0">
                  <a:solidFill>
                    <a:prstClr val="white"/>
                  </a:solidFill>
                  <a:latin typeface="Arial"/>
                </a:rPr>
                <a:t>Festivals and Events</a:t>
              </a:r>
            </a:p>
            <a:p>
              <a:r>
                <a:rPr lang="en-US" sz="1400" dirty="0" smtClean="0">
                  <a:solidFill>
                    <a:prstClr val="white"/>
                  </a:solidFill>
                  <a:latin typeface="Arial"/>
                </a:rPr>
                <a:t>Schools or Organizations for Dough-Nation Nights</a:t>
              </a:r>
              <a:endParaRPr lang="en-US" sz="1400" dirty="0">
                <a:solidFill>
                  <a:prstClr val="white"/>
                </a:solidFill>
                <a:latin typeface="Arial"/>
              </a:endParaRPr>
            </a:p>
          </p:txBody>
        </p:sp>
        <p:sp>
          <p:nvSpPr>
            <p:cNvPr id="39" name="Oval 38"/>
            <p:cNvSpPr/>
            <p:nvPr/>
          </p:nvSpPr>
          <p:spPr>
            <a:xfrm>
              <a:off x="5138928" y="521762"/>
              <a:ext cx="822960" cy="822960"/>
            </a:xfrm>
            <a:prstGeom prst="ellipse">
              <a:avLst/>
            </a:prstGeom>
            <a:solidFill>
              <a:srgbClr val="9216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sp>
        <p:nvSpPr>
          <p:cNvPr id="41" name="Title 1"/>
          <p:cNvSpPr txBox="1">
            <a:spLocks/>
          </p:cNvSpPr>
          <p:nvPr/>
        </p:nvSpPr>
        <p:spPr>
          <a:xfrm>
            <a:off x="50800" y="2872619"/>
            <a:ext cx="5537199" cy="6096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5400" kern="1200">
                <a:solidFill>
                  <a:srgbClr val="921625"/>
                </a:solidFill>
                <a:latin typeface="Arial"/>
                <a:ea typeface="+mj-ea"/>
                <a:cs typeface="+mj-cs"/>
              </a:defRPr>
            </a:lvl1pPr>
          </a:lstStyle>
          <a:p>
            <a:r>
              <a:rPr lang="en-US" sz="4000" dirty="0" smtClean="0">
                <a:solidFill>
                  <a:schemeClr val="bg1"/>
                </a:solidFill>
              </a:rPr>
              <a:t>Define</a:t>
            </a:r>
            <a:r>
              <a:rPr lang="en-US" sz="4000" dirty="0" smtClean="0"/>
              <a:t> </a:t>
            </a:r>
          </a:p>
          <a:p>
            <a:r>
              <a:rPr lang="en-US" sz="4000" dirty="0" smtClean="0"/>
              <a:t>objectives and </a:t>
            </a:r>
          </a:p>
          <a:p>
            <a:r>
              <a:rPr lang="en-US" sz="4000" dirty="0" smtClean="0"/>
              <a:t>set goals</a:t>
            </a:r>
            <a:endParaRPr lang="en-US" sz="4000" dirty="0"/>
          </a:p>
        </p:txBody>
      </p:sp>
    </p:spTree>
    <p:extLst>
      <p:ext uri="{BB962C8B-B14F-4D97-AF65-F5344CB8AC3E}">
        <p14:creationId xmlns:p14="http://schemas.microsoft.com/office/powerpoint/2010/main" val="132706919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4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462" y="1608726"/>
            <a:ext cx="11175647" cy="609600"/>
          </a:xfrm>
        </p:spPr>
        <p:txBody>
          <a:bodyPr>
            <a:noAutofit/>
          </a:bodyPr>
          <a:lstStyle/>
          <a:p>
            <a:r>
              <a:rPr lang="en-US" sz="3900" b="1" dirty="0" smtClean="0">
                <a:solidFill>
                  <a:schemeClr val="bg1"/>
                </a:solidFill>
              </a:rPr>
              <a:t>Toppers </a:t>
            </a:r>
            <a:r>
              <a:rPr lang="en-US" sz="3900" b="1" dirty="0" err="1" smtClean="0">
                <a:solidFill>
                  <a:schemeClr val="bg1"/>
                </a:solidFill>
              </a:rPr>
              <a:t>Marekting</a:t>
            </a:r>
            <a:r>
              <a:rPr lang="en-US" sz="3900" b="1" dirty="0" smtClean="0">
                <a:solidFill>
                  <a:schemeClr val="bg1"/>
                </a:solidFill>
              </a:rPr>
              <a:t> Resource Center</a:t>
            </a:r>
            <a:r>
              <a:rPr lang="en-US" sz="3900" b="1" dirty="0" smtClean="0"/>
              <a:t>– </a:t>
            </a:r>
            <a:r>
              <a:rPr lang="en-US" sz="3900" b="1" dirty="0" smtClean="0"/>
              <a:t>Marketing Essentials</a:t>
            </a:r>
            <a:endParaRPr lang="en-US" sz="3900" b="1" dirty="0"/>
          </a:p>
        </p:txBody>
      </p:sp>
      <p:sp>
        <p:nvSpPr>
          <p:cNvPr id="4" name="TextBox 3"/>
          <p:cNvSpPr txBox="1"/>
          <p:nvPr/>
        </p:nvSpPr>
        <p:spPr>
          <a:xfrm>
            <a:off x="2640890" y="3625628"/>
            <a:ext cx="6982690" cy="646331"/>
          </a:xfrm>
          <a:prstGeom prst="rect">
            <a:avLst/>
          </a:prstGeom>
          <a:noFill/>
        </p:spPr>
        <p:txBody>
          <a:bodyPr wrap="square" rtlCol="0">
            <a:spAutoFit/>
          </a:bodyPr>
          <a:lstStyle/>
          <a:p>
            <a:r>
              <a:rPr lang="en-US" b="1" dirty="0">
                <a:hlinkClick r:id="rId3"/>
              </a:rPr>
              <a:t>https://b2b.suttle-straus.com/C/toppers/customer/account/login</a:t>
            </a:r>
            <a:r>
              <a:rPr lang="en-US" b="1" dirty="0" smtClean="0">
                <a:hlinkClick r:id="rId3"/>
              </a:rPr>
              <a:t>/</a:t>
            </a:r>
            <a:r>
              <a:rPr lang="en-US" b="1" dirty="0" smtClean="0"/>
              <a:t>   </a:t>
            </a:r>
            <a:endParaRPr lang="en-US" b="1" dirty="0"/>
          </a:p>
          <a:p>
            <a:endParaRPr lang="en-US" dirty="0"/>
          </a:p>
        </p:txBody>
      </p:sp>
    </p:spTree>
    <p:extLst>
      <p:ext uri="{BB962C8B-B14F-4D97-AF65-F5344CB8AC3E}">
        <p14:creationId xmlns:p14="http://schemas.microsoft.com/office/powerpoint/2010/main" val="1880325419"/>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900" b="1" dirty="0" smtClean="0">
                <a:solidFill>
                  <a:schemeClr val="bg1"/>
                </a:solidFill>
              </a:rPr>
              <a:t>Create</a:t>
            </a:r>
            <a:r>
              <a:rPr lang="en-US" sz="3900" b="1" dirty="0" smtClean="0"/>
              <a:t> LSM Checklist</a:t>
            </a:r>
            <a:endParaRPr lang="en-US" sz="3900" b="1" dirty="0"/>
          </a:p>
        </p:txBody>
      </p:sp>
      <p:pic>
        <p:nvPicPr>
          <p:cNvPr id="4" name="Picture 3"/>
          <p:cNvPicPr>
            <a:picLocks noChangeAspect="1"/>
          </p:cNvPicPr>
          <p:nvPr/>
        </p:nvPicPr>
        <p:blipFill>
          <a:blip r:embed="rId3"/>
          <a:stretch>
            <a:fillRect/>
          </a:stretch>
        </p:blipFill>
        <p:spPr>
          <a:xfrm>
            <a:off x="484847" y="1243330"/>
            <a:ext cx="11166811" cy="5107616"/>
          </a:xfrm>
          <a:prstGeom prst="rect">
            <a:avLst/>
          </a:prstGeom>
        </p:spPr>
      </p:pic>
    </p:spTree>
    <p:extLst>
      <p:ext uri="{BB962C8B-B14F-4D97-AF65-F5344CB8AC3E}">
        <p14:creationId xmlns:p14="http://schemas.microsoft.com/office/powerpoint/2010/main" val="388947594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bg1"/>
                </a:solidFill>
              </a:rPr>
              <a:t>Get out there! </a:t>
            </a:r>
            <a:r>
              <a:rPr lang="en-US" b="1" dirty="0" smtClean="0"/>
              <a:t>Field Training</a:t>
            </a:r>
            <a:endParaRPr lang="en-US" b="1" dirty="0"/>
          </a:p>
        </p:txBody>
      </p:sp>
      <p:pic>
        <p:nvPicPr>
          <p:cNvPr id="4" name="Picture 3" descr="LSMing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775" y="1269205"/>
            <a:ext cx="9410700" cy="5293519"/>
          </a:xfrm>
          <a:prstGeom prst="rect">
            <a:avLst/>
          </a:prstGeom>
          <a:ln>
            <a:noFill/>
          </a:ln>
          <a:effectLst>
            <a:softEdge rad="112500"/>
          </a:effectLst>
        </p:spPr>
      </p:pic>
    </p:spTree>
    <p:extLst>
      <p:ext uri="{BB962C8B-B14F-4D97-AF65-F5344CB8AC3E}">
        <p14:creationId xmlns:p14="http://schemas.microsoft.com/office/powerpoint/2010/main" val="338490528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011" y="381000"/>
            <a:ext cx="11175647" cy="609600"/>
          </a:xfrm>
        </p:spPr>
        <p:txBody>
          <a:bodyPr>
            <a:normAutofit fontScale="90000"/>
          </a:bodyPr>
          <a:lstStyle/>
          <a:p>
            <a:r>
              <a:rPr lang="en-US" b="1" dirty="0" smtClean="0"/>
              <a:t>Field Training</a:t>
            </a:r>
            <a:endParaRPr lang="en-US" b="1" dirty="0"/>
          </a:p>
        </p:txBody>
      </p:sp>
      <p:sp>
        <p:nvSpPr>
          <p:cNvPr id="3" name="Text Placeholder 2"/>
          <p:cNvSpPr>
            <a:spLocks noGrp="1"/>
          </p:cNvSpPr>
          <p:nvPr>
            <p:ph type="body" sz="quarter" idx="10"/>
          </p:nvPr>
        </p:nvSpPr>
        <p:spPr/>
        <p:txBody>
          <a:bodyPr/>
          <a:lstStyle/>
          <a:p>
            <a:r>
              <a:rPr lang="en-US" dirty="0"/>
              <a:t>A</a:t>
            </a:r>
            <a:r>
              <a:rPr lang="en-US" dirty="0" smtClean="0"/>
              <a:t>t a Glance</a:t>
            </a:r>
            <a:endParaRPr lang="en-US" dirty="0"/>
          </a:p>
        </p:txBody>
      </p:sp>
      <p:grpSp>
        <p:nvGrpSpPr>
          <p:cNvPr id="6" name="Group 5"/>
          <p:cNvGrpSpPr/>
          <p:nvPr/>
        </p:nvGrpSpPr>
        <p:grpSpPr>
          <a:xfrm>
            <a:off x="1155557" y="4998295"/>
            <a:ext cx="7015985" cy="1390929"/>
            <a:chOff x="1265757" y="4755086"/>
            <a:chExt cx="7015985" cy="1390929"/>
          </a:xfrm>
        </p:grpSpPr>
        <p:sp>
          <p:nvSpPr>
            <p:cNvPr id="22" name="Text Placeholder 5"/>
            <p:cNvSpPr txBox="1">
              <a:spLocks/>
            </p:cNvSpPr>
            <p:nvPr/>
          </p:nvSpPr>
          <p:spPr>
            <a:xfrm>
              <a:off x="2209799" y="4797076"/>
              <a:ext cx="6071943" cy="1348939"/>
            </a:xfrm>
            <a:prstGeom prst="rect">
              <a:avLst/>
            </a:prstGeom>
          </p:spPr>
          <p:txBody>
            <a:bodyP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smtClean="0">
                  <a:solidFill>
                    <a:schemeClr val="bg1"/>
                  </a:solidFill>
                  <a:latin typeface="Arial"/>
                </a:rPr>
                <a:t>Follow up with contacts within 24 hours to recap what was discussed and provide them with program materials via email</a:t>
              </a:r>
            </a:p>
            <a:p>
              <a:r>
                <a:rPr lang="en-US" sz="1800" dirty="0" smtClean="0">
                  <a:solidFill>
                    <a:schemeClr val="bg1"/>
                  </a:solidFill>
                  <a:latin typeface="Arial"/>
                </a:rPr>
                <a:t>Email template</a:t>
              </a:r>
            </a:p>
            <a:p>
              <a:r>
                <a:rPr lang="en-US" sz="1800" dirty="0" smtClean="0">
                  <a:solidFill>
                    <a:schemeClr val="bg1"/>
                  </a:solidFill>
                  <a:latin typeface="Arial"/>
                </a:rPr>
                <a:t>Appropriate time for second follow up</a:t>
              </a:r>
              <a:endParaRPr lang="en-US" sz="1800" dirty="0">
                <a:solidFill>
                  <a:schemeClr val="bg1"/>
                </a:solidFill>
                <a:latin typeface="Arial"/>
              </a:endParaRPr>
            </a:p>
          </p:txBody>
        </p:sp>
        <p:sp>
          <p:nvSpPr>
            <p:cNvPr id="23" name="Oval 22"/>
            <p:cNvSpPr/>
            <p:nvPr/>
          </p:nvSpPr>
          <p:spPr>
            <a:xfrm>
              <a:off x="1265757" y="4755086"/>
              <a:ext cx="761163" cy="761163"/>
            </a:xfrm>
            <a:prstGeom prst="ellipse">
              <a:avLst/>
            </a:prstGeom>
            <a:solidFill>
              <a:srgbClr val="9216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3200" dirty="0">
                  <a:solidFill>
                    <a:prstClr val="white"/>
                  </a:solidFill>
                  <a:latin typeface="Arial"/>
                </a:rPr>
                <a:t>3</a:t>
              </a:r>
            </a:p>
          </p:txBody>
        </p:sp>
      </p:grpSp>
      <p:grpSp>
        <p:nvGrpSpPr>
          <p:cNvPr id="5" name="Group 4"/>
          <p:cNvGrpSpPr/>
          <p:nvPr/>
        </p:nvGrpSpPr>
        <p:grpSpPr>
          <a:xfrm>
            <a:off x="1188981" y="2695331"/>
            <a:ext cx="7156177" cy="2143713"/>
            <a:chOff x="1280997" y="3185153"/>
            <a:chExt cx="7156177" cy="2143713"/>
          </a:xfrm>
        </p:grpSpPr>
        <p:sp>
          <p:nvSpPr>
            <p:cNvPr id="20" name="Oval 19"/>
            <p:cNvSpPr/>
            <p:nvPr/>
          </p:nvSpPr>
          <p:spPr>
            <a:xfrm>
              <a:off x="1280997" y="3185153"/>
              <a:ext cx="761163" cy="761163"/>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3200" dirty="0">
                  <a:solidFill>
                    <a:prstClr val="white"/>
                  </a:solidFill>
                  <a:latin typeface="Arial"/>
                </a:rPr>
                <a:t>2</a:t>
              </a:r>
            </a:p>
          </p:txBody>
        </p:sp>
        <p:sp>
          <p:nvSpPr>
            <p:cNvPr id="24" name="Text Placeholder 5"/>
            <p:cNvSpPr txBox="1">
              <a:spLocks/>
            </p:cNvSpPr>
            <p:nvPr/>
          </p:nvSpPr>
          <p:spPr>
            <a:xfrm>
              <a:off x="2209800" y="3227143"/>
              <a:ext cx="6227374" cy="2101723"/>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smtClean="0">
                  <a:solidFill>
                    <a:schemeClr val="bg1"/>
                  </a:solidFill>
                  <a:latin typeface="Arial"/>
                </a:rPr>
                <a:t>Visit each type of business to practice elevator speech and recognize how to adjust pitch based on business type/opportunities</a:t>
              </a:r>
            </a:p>
            <a:p>
              <a:pPr>
                <a:buFont typeface="Arial" panose="020B0604020202020204" pitchFamily="34" charset="0"/>
                <a:buChar char="•"/>
              </a:pPr>
              <a:r>
                <a:rPr lang="en-US" sz="1800" dirty="0" smtClean="0">
                  <a:solidFill>
                    <a:schemeClr val="bg1"/>
                  </a:solidFill>
                  <a:latin typeface="Arial"/>
                </a:rPr>
                <a:t>Schools- elementary and high </a:t>
              </a:r>
            </a:p>
            <a:p>
              <a:pPr>
                <a:buFont typeface="Arial" panose="020B0604020202020204" pitchFamily="34" charset="0"/>
                <a:buChar char="•"/>
              </a:pPr>
              <a:r>
                <a:rPr lang="en-US" sz="1800" dirty="0" smtClean="0">
                  <a:solidFill>
                    <a:schemeClr val="bg1"/>
                  </a:solidFill>
                  <a:latin typeface="Arial"/>
                </a:rPr>
                <a:t>Large vs small businesses</a:t>
              </a:r>
            </a:p>
            <a:p>
              <a:pPr>
                <a:buFont typeface="Arial" panose="020B0604020202020204" pitchFamily="34" charset="0"/>
                <a:buChar char="•"/>
              </a:pPr>
              <a:r>
                <a:rPr lang="en-US" sz="1800" dirty="0" smtClean="0">
                  <a:solidFill>
                    <a:schemeClr val="bg1"/>
                  </a:solidFill>
                  <a:latin typeface="Arial"/>
                </a:rPr>
                <a:t>Apartment leasing offices</a:t>
              </a:r>
            </a:p>
            <a:p>
              <a:pPr>
                <a:buFont typeface="Arial" panose="020B0604020202020204" pitchFamily="34" charset="0"/>
                <a:buChar char="•"/>
              </a:pPr>
              <a:r>
                <a:rPr lang="en-US" sz="1800" dirty="0" smtClean="0">
                  <a:solidFill>
                    <a:schemeClr val="bg1"/>
                  </a:solidFill>
                  <a:latin typeface="Arial"/>
                </a:rPr>
                <a:t>Hotels</a:t>
              </a:r>
            </a:p>
            <a:p>
              <a:pPr>
                <a:buFont typeface="Arial" panose="020B0604020202020204" pitchFamily="34" charset="0"/>
                <a:buChar char="•"/>
              </a:pPr>
              <a:r>
                <a:rPr lang="en-US" sz="1800" dirty="0" smtClean="0">
                  <a:solidFill>
                    <a:schemeClr val="bg1"/>
                  </a:solidFill>
                  <a:latin typeface="Arial"/>
                </a:rPr>
                <a:t>Retail</a:t>
              </a:r>
            </a:p>
            <a:p>
              <a:pPr>
                <a:buFont typeface="Arial" panose="020B0604020202020204" pitchFamily="34" charset="0"/>
                <a:buChar char="•"/>
              </a:pPr>
              <a:endParaRPr lang="en-US" sz="1800" dirty="0">
                <a:solidFill>
                  <a:schemeClr val="bg1"/>
                </a:solidFill>
                <a:latin typeface="Arial"/>
              </a:endParaRPr>
            </a:p>
          </p:txBody>
        </p:sp>
      </p:grpSp>
      <p:grpSp>
        <p:nvGrpSpPr>
          <p:cNvPr id="4" name="Group 3"/>
          <p:cNvGrpSpPr/>
          <p:nvPr/>
        </p:nvGrpSpPr>
        <p:grpSpPr>
          <a:xfrm>
            <a:off x="1155557" y="1613974"/>
            <a:ext cx="6552363" cy="761163"/>
            <a:chOff x="1296237" y="1837628"/>
            <a:chExt cx="6552363" cy="761163"/>
          </a:xfrm>
        </p:grpSpPr>
        <p:sp>
          <p:nvSpPr>
            <p:cNvPr id="17" name="Oval 16"/>
            <p:cNvSpPr/>
            <p:nvPr/>
          </p:nvSpPr>
          <p:spPr>
            <a:xfrm>
              <a:off x="1296237" y="1837628"/>
              <a:ext cx="761163" cy="761163"/>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3200" dirty="0">
                  <a:solidFill>
                    <a:prstClr val="white"/>
                  </a:solidFill>
                  <a:latin typeface="Arial"/>
                </a:rPr>
                <a:t>1</a:t>
              </a:r>
            </a:p>
          </p:txBody>
        </p:sp>
        <p:sp>
          <p:nvSpPr>
            <p:cNvPr id="25" name="Text Placeholder 5"/>
            <p:cNvSpPr txBox="1">
              <a:spLocks/>
            </p:cNvSpPr>
            <p:nvPr/>
          </p:nvSpPr>
          <p:spPr>
            <a:xfrm>
              <a:off x="2209800" y="1879619"/>
              <a:ext cx="5638800" cy="67718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smtClean="0">
                  <a:solidFill>
                    <a:schemeClr val="bg1"/>
                  </a:solidFill>
                  <a:latin typeface="Arial"/>
                </a:rPr>
                <a:t>One or two days- trainer leads first then Mad Dog leads with trainer’s feedback</a:t>
              </a:r>
              <a:endParaRPr lang="en-US" sz="1800" dirty="0">
                <a:solidFill>
                  <a:schemeClr val="bg1"/>
                </a:solidFill>
                <a:latin typeface="Arial"/>
              </a:endParaRPr>
            </a:p>
          </p:txBody>
        </p:sp>
      </p:grpSp>
      <p:pic>
        <p:nvPicPr>
          <p:cNvPr id="8" name="Picture 7" descr="Robyn K_hi-res-4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1542" y="0"/>
            <a:ext cx="4572000" cy="6858000"/>
          </a:xfrm>
          <a:prstGeom prst="rect">
            <a:avLst/>
          </a:prstGeom>
        </p:spPr>
      </p:pic>
    </p:spTree>
    <p:extLst>
      <p:ext uri="{BB962C8B-B14F-4D97-AF65-F5344CB8AC3E}">
        <p14:creationId xmlns:p14="http://schemas.microsoft.com/office/powerpoint/2010/main" val="20190318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400" fill="hold"/>
                                        <p:tgtEl>
                                          <p:spTgt spid="4"/>
                                        </p:tgtEl>
                                        <p:attrNameLst>
                                          <p:attrName>ppt_x</p:attrName>
                                        </p:attrNameLst>
                                      </p:cBhvr>
                                      <p:tavLst>
                                        <p:tav tm="0">
                                          <p:val>
                                            <p:strVal val="1+#ppt_w/2"/>
                                          </p:val>
                                        </p:tav>
                                        <p:tav tm="100000">
                                          <p:val>
                                            <p:strVal val="#ppt_x"/>
                                          </p:val>
                                        </p:tav>
                                      </p:tavLst>
                                    </p:anim>
                                    <p:anim calcmode="lin" valueType="num">
                                      <p:cBhvr additive="base">
                                        <p:cTn id="8" dur="4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4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400" fill="hold"/>
                                        <p:tgtEl>
                                          <p:spTgt spid="5"/>
                                        </p:tgtEl>
                                        <p:attrNameLst>
                                          <p:attrName>ppt_x</p:attrName>
                                        </p:attrNameLst>
                                      </p:cBhvr>
                                      <p:tavLst>
                                        <p:tav tm="0">
                                          <p:val>
                                            <p:strVal val="1+#ppt_w/2"/>
                                          </p:val>
                                        </p:tav>
                                        <p:tav tm="100000">
                                          <p:val>
                                            <p:strVal val="#ppt_x"/>
                                          </p:val>
                                        </p:tav>
                                      </p:tavLst>
                                    </p:anim>
                                    <p:anim calcmode="lin" valueType="num">
                                      <p:cBhvr additive="base">
                                        <p:cTn id="13" dur="4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800"/>
                            </p:stCondLst>
                            <p:childTnLst>
                              <p:par>
                                <p:cTn id="15" presetID="2" presetClass="entr" presetSubtype="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400" fill="hold"/>
                                        <p:tgtEl>
                                          <p:spTgt spid="6"/>
                                        </p:tgtEl>
                                        <p:attrNameLst>
                                          <p:attrName>ppt_x</p:attrName>
                                        </p:attrNameLst>
                                      </p:cBhvr>
                                      <p:tavLst>
                                        <p:tav tm="0">
                                          <p:val>
                                            <p:strVal val="1+#ppt_w/2"/>
                                          </p:val>
                                        </p:tav>
                                        <p:tav tm="100000">
                                          <p:val>
                                            <p:strVal val="#ppt_x"/>
                                          </p:val>
                                        </p:tav>
                                      </p:tavLst>
                                    </p:anim>
                                    <p:anim calcmode="lin" valueType="num">
                                      <p:cBhvr additive="base">
                                        <p:cTn id="18" dur="4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866900" y="3658454"/>
            <a:ext cx="8724900" cy="281123"/>
            <a:chOff x="579422" y="3658454"/>
            <a:chExt cx="10796354" cy="281123"/>
          </a:xfrm>
        </p:grpSpPr>
        <p:cxnSp>
          <p:nvCxnSpPr>
            <p:cNvPr id="4" name="Straight Connector 3"/>
            <p:cNvCxnSpPr/>
            <p:nvPr/>
          </p:nvCxnSpPr>
          <p:spPr>
            <a:xfrm>
              <a:off x="709835" y="3809165"/>
              <a:ext cx="1053552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579422" y="3658454"/>
              <a:ext cx="260827" cy="2608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rial"/>
              </a:endParaRPr>
            </a:p>
          </p:txBody>
        </p:sp>
        <p:sp>
          <p:nvSpPr>
            <p:cNvPr id="6" name="Oval 5"/>
            <p:cNvSpPr/>
            <p:nvPr/>
          </p:nvSpPr>
          <p:spPr>
            <a:xfrm>
              <a:off x="11114949" y="3678750"/>
              <a:ext cx="260827" cy="26082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rial"/>
              </a:endParaRPr>
            </a:p>
          </p:txBody>
        </p:sp>
      </p:grpSp>
      <p:grpSp>
        <p:nvGrpSpPr>
          <p:cNvPr id="9" name="Group 8"/>
          <p:cNvGrpSpPr/>
          <p:nvPr/>
        </p:nvGrpSpPr>
        <p:grpSpPr>
          <a:xfrm>
            <a:off x="2509532" y="3809165"/>
            <a:ext cx="1783502" cy="2219816"/>
            <a:chOff x="1728482" y="3809165"/>
            <a:chExt cx="1783502" cy="2219816"/>
          </a:xfrm>
        </p:grpSpPr>
        <p:sp>
          <p:nvSpPr>
            <p:cNvPr id="38" name="Rectangle 37"/>
            <p:cNvSpPr/>
            <p:nvPr/>
          </p:nvSpPr>
          <p:spPr>
            <a:xfrm>
              <a:off x="1728482" y="5659649"/>
              <a:ext cx="1783502" cy="369332"/>
            </a:xfrm>
            <a:prstGeom prst="rect">
              <a:avLst/>
            </a:prstGeom>
          </p:spPr>
          <p:txBody>
            <a:bodyPr wrap="none">
              <a:spAutoFit/>
            </a:bodyPr>
            <a:lstStyle/>
            <a:p>
              <a:pPr algn="ctr"/>
              <a:r>
                <a:rPr lang="en-US" dirty="0" smtClean="0">
                  <a:solidFill>
                    <a:prstClr val="white"/>
                  </a:solidFill>
                  <a:latin typeface="Arial"/>
                </a:rPr>
                <a:t>Weekly Briefing</a:t>
              </a:r>
              <a:endParaRPr lang="en-US" dirty="0">
                <a:solidFill>
                  <a:prstClr val="white"/>
                </a:solidFill>
                <a:latin typeface="Arial"/>
              </a:endParaRPr>
            </a:p>
          </p:txBody>
        </p:sp>
        <p:cxnSp>
          <p:nvCxnSpPr>
            <p:cNvPr id="39" name="Straight Connector 38"/>
            <p:cNvCxnSpPr/>
            <p:nvPr/>
          </p:nvCxnSpPr>
          <p:spPr>
            <a:xfrm flipH="1">
              <a:off x="2620231" y="3809165"/>
              <a:ext cx="1" cy="48486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Freeform 39"/>
            <p:cNvSpPr/>
            <p:nvPr/>
          </p:nvSpPr>
          <p:spPr>
            <a:xfrm>
              <a:off x="2065977" y="4479948"/>
              <a:ext cx="1108513" cy="1108514"/>
            </a:xfrm>
            <a:custGeom>
              <a:avLst/>
              <a:gdLst>
                <a:gd name="connsiteX0" fmla="*/ 0 w 1182757"/>
                <a:gd name="connsiteY0" fmla="*/ 0 h 1182757"/>
                <a:gd name="connsiteX1" fmla="*/ 398233 w 1182757"/>
                <a:gd name="connsiteY1" fmla="*/ 0 h 1182757"/>
                <a:gd name="connsiteX2" fmla="*/ 401688 w 1182757"/>
                <a:gd name="connsiteY2" fmla="*/ 34273 h 1182757"/>
                <a:gd name="connsiteX3" fmla="*/ 591376 w 1182757"/>
                <a:gd name="connsiteY3" fmla="*/ 188873 h 1182757"/>
                <a:gd name="connsiteX4" fmla="*/ 781064 w 1182757"/>
                <a:gd name="connsiteY4" fmla="*/ 34273 h 1182757"/>
                <a:gd name="connsiteX5" fmla="*/ 784519 w 1182757"/>
                <a:gd name="connsiteY5" fmla="*/ 0 h 1182757"/>
                <a:gd name="connsiteX6" fmla="*/ 1182757 w 1182757"/>
                <a:gd name="connsiteY6" fmla="*/ 0 h 1182757"/>
                <a:gd name="connsiteX7" fmla="*/ 1182757 w 1182757"/>
                <a:gd name="connsiteY7" fmla="*/ 1182757 h 1182757"/>
                <a:gd name="connsiteX8" fmla="*/ 0 w 1182757"/>
                <a:gd name="connsiteY8" fmla="*/ 1182757 h 118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757" h="1182757">
                  <a:moveTo>
                    <a:pt x="0" y="0"/>
                  </a:moveTo>
                  <a:lnTo>
                    <a:pt x="398233" y="0"/>
                  </a:lnTo>
                  <a:lnTo>
                    <a:pt x="401688" y="34273"/>
                  </a:lnTo>
                  <a:cubicBezTo>
                    <a:pt x="419742" y="122503"/>
                    <a:pt x="497809" y="188873"/>
                    <a:pt x="591376" y="188873"/>
                  </a:cubicBezTo>
                  <a:cubicBezTo>
                    <a:pt x="684943" y="188873"/>
                    <a:pt x="763010" y="122503"/>
                    <a:pt x="781064" y="34273"/>
                  </a:cubicBezTo>
                  <a:lnTo>
                    <a:pt x="784519" y="0"/>
                  </a:lnTo>
                  <a:lnTo>
                    <a:pt x="1182757" y="0"/>
                  </a:lnTo>
                  <a:lnTo>
                    <a:pt x="1182757" y="1182757"/>
                  </a:lnTo>
                  <a:lnTo>
                    <a:pt x="0" y="1182757"/>
                  </a:lnTo>
                  <a:close/>
                </a:path>
              </a:pathLst>
            </a:custGeom>
            <a:solidFill>
              <a:srgbClr val="92162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rial"/>
              </a:endParaRPr>
            </a:p>
          </p:txBody>
        </p:sp>
        <p:sp>
          <p:nvSpPr>
            <p:cNvPr id="41" name="Oval 40"/>
            <p:cNvSpPr/>
            <p:nvPr/>
          </p:nvSpPr>
          <p:spPr>
            <a:xfrm>
              <a:off x="2438763" y="4294029"/>
              <a:ext cx="362935" cy="362935"/>
            </a:xfrm>
            <a:prstGeom prst="ellipse">
              <a:avLst/>
            </a:prstGeom>
            <a:solidFill>
              <a:srgbClr val="BFBFB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Arial"/>
                </a:rPr>
                <a:t>1</a:t>
              </a:r>
            </a:p>
          </p:txBody>
        </p:sp>
        <p:sp>
          <p:nvSpPr>
            <p:cNvPr id="42" name="Freeform 74"/>
            <p:cNvSpPr>
              <a:spLocks noEditPoints="1"/>
            </p:cNvSpPr>
            <p:nvPr/>
          </p:nvSpPr>
          <p:spPr bwMode="auto">
            <a:xfrm>
              <a:off x="2413398" y="4815113"/>
              <a:ext cx="413663" cy="508086"/>
            </a:xfrm>
            <a:custGeom>
              <a:avLst/>
              <a:gdLst>
                <a:gd name="T0" fmla="*/ 76 w 152"/>
                <a:gd name="T1" fmla="*/ 76 h 186"/>
                <a:gd name="T2" fmla="*/ 76 w 152"/>
                <a:gd name="T3" fmla="*/ 67 h 186"/>
                <a:gd name="T4" fmla="*/ 21 w 152"/>
                <a:gd name="T5" fmla="*/ 72 h 186"/>
                <a:gd name="T6" fmla="*/ 143 w 152"/>
                <a:gd name="T7" fmla="*/ 17 h 186"/>
                <a:gd name="T8" fmla="*/ 122 w 152"/>
                <a:gd name="T9" fmla="*/ 4 h 186"/>
                <a:gd name="T10" fmla="*/ 114 w 152"/>
                <a:gd name="T11" fmla="*/ 4 h 186"/>
                <a:gd name="T12" fmla="*/ 105 w 152"/>
                <a:gd name="T13" fmla="*/ 17 h 186"/>
                <a:gd name="T14" fmla="*/ 101 w 152"/>
                <a:gd name="T15" fmla="*/ 0 h 186"/>
                <a:gd name="T16" fmla="*/ 97 w 152"/>
                <a:gd name="T17" fmla="*/ 17 h 186"/>
                <a:gd name="T18" fmla="*/ 88 w 152"/>
                <a:gd name="T19" fmla="*/ 4 h 186"/>
                <a:gd name="T20" fmla="*/ 80 w 152"/>
                <a:gd name="T21" fmla="*/ 4 h 186"/>
                <a:gd name="T22" fmla="*/ 72 w 152"/>
                <a:gd name="T23" fmla="*/ 17 h 186"/>
                <a:gd name="T24" fmla="*/ 67 w 152"/>
                <a:gd name="T25" fmla="*/ 0 h 186"/>
                <a:gd name="T26" fmla="*/ 63 w 152"/>
                <a:gd name="T27" fmla="*/ 17 h 186"/>
                <a:gd name="T28" fmla="*/ 55 w 152"/>
                <a:gd name="T29" fmla="*/ 4 h 186"/>
                <a:gd name="T30" fmla="*/ 46 w 152"/>
                <a:gd name="T31" fmla="*/ 4 h 186"/>
                <a:gd name="T32" fmla="*/ 38 w 152"/>
                <a:gd name="T33" fmla="*/ 17 h 186"/>
                <a:gd name="T34" fmla="*/ 34 w 152"/>
                <a:gd name="T35" fmla="*/ 0 h 186"/>
                <a:gd name="T36" fmla="*/ 29 w 152"/>
                <a:gd name="T37" fmla="*/ 17 h 186"/>
                <a:gd name="T38" fmla="*/ 0 w 152"/>
                <a:gd name="T39" fmla="*/ 25 h 186"/>
                <a:gd name="T40" fmla="*/ 8 w 152"/>
                <a:gd name="T41" fmla="*/ 186 h 186"/>
                <a:gd name="T42" fmla="*/ 152 w 152"/>
                <a:gd name="T43" fmla="*/ 177 h 186"/>
                <a:gd name="T44" fmla="*/ 143 w 152"/>
                <a:gd name="T45" fmla="*/ 17 h 186"/>
                <a:gd name="T46" fmla="*/ 8 w 152"/>
                <a:gd name="T47" fmla="*/ 152 h 186"/>
                <a:gd name="T48" fmla="*/ 8 w 152"/>
                <a:gd name="T49" fmla="*/ 177 h 186"/>
                <a:gd name="T50" fmla="*/ 46 w 152"/>
                <a:gd name="T51" fmla="*/ 177 h 186"/>
                <a:gd name="T52" fmla="*/ 8 w 152"/>
                <a:gd name="T53" fmla="*/ 25 h 186"/>
                <a:gd name="T54" fmla="*/ 29 w 152"/>
                <a:gd name="T55" fmla="*/ 38 h 186"/>
                <a:gd name="T56" fmla="*/ 38 w 152"/>
                <a:gd name="T57" fmla="*/ 38 h 186"/>
                <a:gd name="T58" fmla="*/ 46 w 152"/>
                <a:gd name="T59" fmla="*/ 25 h 186"/>
                <a:gd name="T60" fmla="*/ 50 w 152"/>
                <a:gd name="T61" fmla="*/ 42 h 186"/>
                <a:gd name="T62" fmla="*/ 55 w 152"/>
                <a:gd name="T63" fmla="*/ 25 h 186"/>
                <a:gd name="T64" fmla="*/ 63 w 152"/>
                <a:gd name="T65" fmla="*/ 38 h 186"/>
                <a:gd name="T66" fmla="*/ 72 w 152"/>
                <a:gd name="T67" fmla="*/ 38 h 186"/>
                <a:gd name="T68" fmla="*/ 80 w 152"/>
                <a:gd name="T69" fmla="*/ 25 h 186"/>
                <a:gd name="T70" fmla="*/ 84 w 152"/>
                <a:gd name="T71" fmla="*/ 42 h 186"/>
                <a:gd name="T72" fmla="*/ 88 w 152"/>
                <a:gd name="T73" fmla="*/ 25 h 186"/>
                <a:gd name="T74" fmla="*/ 97 w 152"/>
                <a:gd name="T75" fmla="*/ 38 h 186"/>
                <a:gd name="T76" fmla="*/ 105 w 152"/>
                <a:gd name="T77" fmla="*/ 38 h 186"/>
                <a:gd name="T78" fmla="*/ 114 w 152"/>
                <a:gd name="T79" fmla="*/ 25 h 186"/>
                <a:gd name="T80" fmla="*/ 118 w 152"/>
                <a:gd name="T81" fmla="*/ 42 h 186"/>
                <a:gd name="T82" fmla="*/ 122 w 152"/>
                <a:gd name="T83" fmla="*/ 25 h 186"/>
                <a:gd name="T84" fmla="*/ 143 w 152"/>
                <a:gd name="T85" fmla="*/ 177 h 186"/>
                <a:gd name="T86" fmla="*/ 25 w 152"/>
                <a:gd name="T87" fmla="*/ 101 h 186"/>
                <a:gd name="T88" fmla="*/ 131 w 152"/>
                <a:gd name="T89" fmla="*/ 97 h 186"/>
                <a:gd name="T90" fmla="*/ 25 w 152"/>
                <a:gd name="T91" fmla="*/ 93 h 186"/>
                <a:gd name="T92" fmla="*/ 101 w 152"/>
                <a:gd name="T93" fmla="*/ 118 h 186"/>
                <a:gd name="T94" fmla="*/ 21 w 152"/>
                <a:gd name="T95" fmla="*/ 122 h 186"/>
                <a:gd name="T96" fmla="*/ 101 w 152"/>
                <a:gd name="T97" fmla="*/ 126 h 186"/>
                <a:gd name="T98" fmla="*/ 101 w 152"/>
                <a:gd name="T99" fmla="*/ 11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2" h="186">
                  <a:moveTo>
                    <a:pt x="25" y="76"/>
                  </a:moveTo>
                  <a:cubicBezTo>
                    <a:pt x="76" y="76"/>
                    <a:pt x="76" y="76"/>
                    <a:pt x="76" y="76"/>
                  </a:cubicBezTo>
                  <a:cubicBezTo>
                    <a:pt x="78" y="76"/>
                    <a:pt x="80" y="74"/>
                    <a:pt x="80" y="72"/>
                  </a:cubicBezTo>
                  <a:cubicBezTo>
                    <a:pt x="80" y="69"/>
                    <a:pt x="78" y="67"/>
                    <a:pt x="76" y="67"/>
                  </a:cubicBezTo>
                  <a:cubicBezTo>
                    <a:pt x="25" y="67"/>
                    <a:pt x="25" y="67"/>
                    <a:pt x="25" y="67"/>
                  </a:cubicBezTo>
                  <a:cubicBezTo>
                    <a:pt x="23" y="67"/>
                    <a:pt x="21" y="69"/>
                    <a:pt x="21" y="72"/>
                  </a:cubicBezTo>
                  <a:cubicBezTo>
                    <a:pt x="21" y="74"/>
                    <a:pt x="23" y="76"/>
                    <a:pt x="25" y="76"/>
                  </a:cubicBezTo>
                  <a:close/>
                  <a:moveTo>
                    <a:pt x="143" y="17"/>
                  </a:moveTo>
                  <a:cubicBezTo>
                    <a:pt x="122" y="17"/>
                    <a:pt x="122" y="17"/>
                    <a:pt x="122" y="17"/>
                  </a:cubicBezTo>
                  <a:cubicBezTo>
                    <a:pt x="122" y="4"/>
                    <a:pt x="122" y="4"/>
                    <a:pt x="122" y="4"/>
                  </a:cubicBezTo>
                  <a:cubicBezTo>
                    <a:pt x="122" y="2"/>
                    <a:pt x="120" y="0"/>
                    <a:pt x="118" y="0"/>
                  </a:cubicBezTo>
                  <a:cubicBezTo>
                    <a:pt x="116" y="0"/>
                    <a:pt x="114" y="2"/>
                    <a:pt x="114" y="4"/>
                  </a:cubicBezTo>
                  <a:cubicBezTo>
                    <a:pt x="114" y="17"/>
                    <a:pt x="114" y="17"/>
                    <a:pt x="114" y="17"/>
                  </a:cubicBezTo>
                  <a:cubicBezTo>
                    <a:pt x="105" y="17"/>
                    <a:pt x="105" y="17"/>
                    <a:pt x="105" y="17"/>
                  </a:cubicBezTo>
                  <a:cubicBezTo>
                    <a:pt x="105" y="4"/>
                    <a:pt x="105" y="4"/>
                    <a:pt x="105" y="4"/>
                  </a:cubicBezTo>
                  <a:cubicBezTo>
                    <a:pt x="105" y="2"/>
                    <a:pt x="103" y="0"/>
                    <a:pt x="101" y="0"/>
                  </a:cubicBezTo>
                  <a:cubicBezTo>
                    <a:pt x="99" y="0"/>
                    <a:pt x="97" y="2"/>
                    <a:pt x="97" y="4"/>
                  </a:cubicBezTo>
                  <a:cubicBezTo>
                    <a:pt x="97" y="17"/>
                    <a:pt x="97" y="17"/>
                    <a:pt x="97" y="17"/>
                  </a:cubicBezTo>
                  <a:cubicBezTo>
                    <a:pt x="88" y="17"/>
                    <a:pt x="88" y="17"/>
                    <a:pt x="88" y="17"/>
                  </a:cubicBezTo>
                  <a:cubicBezTo>
                    <a:pt x="88" y="4"/>
                    <a:pt x="88" y="4"/>
                    <a:pt x="88" y="4"/>
                  </a:cubicBezTo>
                  <a:cubicBezTo>
                    <a:pt x="88" y="2"/>
                    <a:pt x="87" y="0"/>
                    <a:pt x="84" y="0"/>
                  </a:cubicBezTo>
                  <a:cubicBezTo>
                    <a:pt x="82" y="0"/>
                    <a:pt x="80" y="2"/>
                    <a:pt x="80" y="4"/>
                  </a:cubicBezTo>
                  <a:cubicBezTo>
                    <a:pt x="80" y="17"/>
                    <a:pt x="80" y="17"/>
                    <a:pt x="80" y="17"/>
                  </a:cubicBezTo>
                  <a:cubicBezTo>
                    <a:pt x="72" y="17"/>
                    <a:pt x="72" y="17"/>
                    <a:pt x="72" y="17"/>
                  </a:cubicBezTo>
                  <a:cubicBezTo>
                    <a:pt x="72" y="4"/>
                    <a:pt x="72" y="4"/>
                    <a:pt x="72" y="4"/>
                  </a:cubicBezTo>
                  <a:cubicBezTo>
                    <a:pt x="72" y="2"/>
                    <a:pt x="70" y="0"/>
                    <a:pt x="67" y="0"/>
                  </a:cubicBezTo>
                  <a:cubicBezTo>
                    <a:pt x="65" y="0"/>
                    <a:pt x="63" y="2"/>
                    <a:pt x="63" y="4"/>
                  </a:cubicBezTo>
                  <a:cubicBezTo>
                    <a:pt x="63" y="17"/>
                    <a:pt x="63" y="17"/>
                    <a:pt x="63" y="17"/>
                  </a:cubicBezTo>
                  <a:cubicBezTo>
                    <a:pt x="55" y="17"/>
                    <a:pt x="55" y="17"/>
                    <a:pt x="55" y="17"/>
                  </a:cubicBezTo>
                  <a:cubicBezTo>
                    <a:pt x="55" y="4"/>
                    <a:pt x="55" y="4"/>
                    <a:pt x="55" y="4"/>
                  </a:cubicBezTo>
                  <a:cubicBezTo>
                    <a:pt x="55" y="2"/>
                    <a:pt x="53" y="0"/>
                    <a:pt x="50" y="0"/>
                  </a:cubicBezTo>
                  <a:cubicBezTo>
                    <a:pt x="48" y="0"/>
                    <a:pt x="46" y="2"/>
                    <a:pt x="46" y="4"/>
                  </a:cubicBezTo>
                  <a:cubicBezTo>
                    <a:pt x="46" y="17"/>
                    <a:pt x="46" y="17"/>
                    <a:pt x="46" y="17"/>
                  </a:cubicBezTo>
                  <a:cubicBezTo>
                    <a:pt x="38" y="17"/>
                    <a:pt x="38" y="17"/>
                    <a:pt x="38" y="17"/>
                  </a:cubicBezTo>
                  <a:cubicBezTo>
                    <a:pt x="38" y="4"/>
                    <a:pt x="38" y="4"/>
                    <a:pt x="38" y="4"/>
                  </a:cubicBezTo>
                  <a:cubicBezTo>
                    <a:pt x="38" y="2"/>
                    <a:pt x="36" y="0"/>
                    <a:pt x="34" y="0"/>
                  </a:cubicBezTo>
                  <a:cubicBezTo>
                    <a:pt x="31" y="0"/>
                    <a:pt x="29" y="2"/>
                    <a:pt x="29" y="4"/>
                  </a:cubicBezTo>
                  <a:cubicBezTo>
                    <a:pt x="29" y="17"/>
                    <a:pt x="29" y="17"/>
                    <a:pt x="29" y="17"/>
                  </a:cubicBezTo>
                  <a:cubicBezTo>
                    <a:pt x="8" y="17"/>
                    <a:pt x="8" y="17"/>
                    <a:pt x="8" y="17"/>
                  </a:cubicBezTo>
                  <a:cubicBezTo>
                    <a:pt x="4" y="17"/>
                    <a:pt x="0" y="21"/>
                    <a:pt x="0" y="25"/>
                  </a:cubicBezTo>
                  <a:cubicBezTo>
                    <a:pt x="0" y="177"/>
                    <a:pt x="0" y="177"/>
                    <a:pt x="0" y="177"/>
                  </a:cubicBezTo>
                  <a:cubicBezTo>
                    <a:pt x="0" y="182"/>
                    <a:pt x="4" y="186"/>
                    <a:pt x="8" y="186"/>
                  </a:cubicBezTo>
                  <a:cubicBezTo>
                    <a:pt x="143" y="186"/>
                    <a:pt x="143" y="186"/>
                    <a:pt x="143" y="186"/>
                  </a:cubicBezTo>
                  <a:cubicBezTo>
                    <a:pt x="148" y="186"/>
                    <a:pt x="152" y="182"/>
                    <a:pt x="152" y="177"/>
                  </a:cubicBezTo>
                  <a:cubicBezTo>
                    <a:pt x="152" y="25"/>
                    <a:pt x="152" y="25"/>
                    <a:pt x="152" y="25"/>
                  </a:cubicBezTo>
                  <a:cubicBezTo>
                    <a:pt x="152" y="21"/>
                    <a:pt x="148" y="17"/>
                    <a:pt x="143" y="17"/>
                  </a:cubicBezTo>
                  <a:close/>
                  <a:moveTo>
                    <a:pt x="8" y="177"/>
                  </a:moveTo>
                  <a:cubicBezTo>
                    <a:pt x="8" y="152"/>
                    <a:pt x="8" y="152"/>
                    <a:pt x="8" y="152"/>
                  </a:cubicBezTo>
                  <a:cubicBezTo>
                    <a:pt x="34" y="177"/>
                    <a:pt x="34" y="177"/>
                    <a:pt x="34" y="177"/>
                  </a:cubicBezTo>
                  <a:lnTo>
                    <a:pt x="8" y="177"/>
                  </a:lnTo>
                  <a:close/>
                  <a:moveTo>
                    <a:pt x="143" y="177"/>
                  </a:moveTo>
                  <a:cubicBezTo>
                    <a:pt x="46" y="177"/>
                    <a:pt x="46" y="177"/>
                    <a:pt x="46" y="177"/>
                  </a:cubicBezTo>
                  <a:cubicBezTo>
                    <a:pt x="8" y="139"/>
                    <a:pt x="8" y="139"/>
                    <a:pt x="8" y="139"/>
                  </a:cubicBezTo>
                  <a:cubicBezTo>
                    <a:pt x="8" y="25"/>
                    <a:pt x="8" y="25"/>
                    <a:pt x="8" y="25"/>
                  </a:cubicBezTo>
                  <a:cubicBezTo>
                    <a:pt x="29" y="25"/>
                    <a:pt x="29" y="25"/>
                    <a:pt x="29" y="25"/>
                  </a:cubicBezTo>
                  <a:cubicBezTo>
                    <a:pt x="29" y="38"/>
                    <a:pt x="29" y="38"/>
                    <a:pt x="29" y="38"/>
                  </a:cubicBezTo>
                  <a:cubicBezTo>
                    <a:pt x="29" y="40"/>
                    <a:pt x="31" y="42"/>
                    <a:pt x="34" y="42"/>
                  </a:cubicBezTo>
                  <a:cubicBezTo>
                    <a:pt x="36" y="42"/>
                    <a:pt x="38" y="40"/>
                    <a:pt x="38" y="38"/>
                  </a:cubicBezTo>
                  <a:cubicBezTo>
                    <a:pt x="38" y="25"/>
                    <a:pt x="38" y="25"/>
                    <a:pt x="38" y="25"/>
                  </a:cubicBezTo>
                  <a:cubicBezTo>
                    <a:pt x="46" y="25"/>
                    <a:pt x="46" y="25"/>
                    <a:pt x="46" y="25"/>
                  </a:cubicBezTo>
                  <a:cubicBezTo>
                    <a:pt x="46" y="38"/>
                    <a:pt x="46" y="38"/>
                    <a:pt x="46" y="38"/>
                  </a:cubicBezTo>
                  <a:cubicBezTo>
                    <a:pt x="46" y="40"/>
                    <a:pt x="48" y="42"/>
                    <a:pt x="50" y="42"/>
                  </a:cubicBezTo>
                  <a:cubicBezTo>
                    <a:pt x="53" y="42"/>
                    <a:pt x="55" y="40"/>
                    <a:pt x="55" y="38"/>
                  </a:cubicBezTo>
                  <a:cubicBezTo>
                    <a:pt x="55" y="25"/>
                    <a:pt x="55" y="25"/>
                    <a:pt x="55" y="25"/>
                  </a:cubicBezTo>
                  <a:cubicBezTo>
                    <a:pt x="63" y="25"/>
                    <a:pt x="63" y="25"/>
                    <a:pt x="63" y="25"/>
                  </a:cubicBezTo>
                  <a:cubicBezTo>
                    <a:pt x="63" y="38"/>
                    <a:pt x="63" y="38"/>
                    <a:pt x="63" y="38"/>
                  </a:cubicBezTo>
                  <a:cubicBezTo>
                    <a:pt x="63" y="40"/>
                    <a:pt x="65" y="42"/>
                    <a:pt x="67" y="42"/>
                  </a:cubicBezTo>
                  <a:cubicBezTo>
                    <a:pt x="70" y="42"/>
                    <a:pt x="72" y="40"/>
                    <a:pt x="72" y="38"/>
                  </a:cubicBezTo>
                  <a:cubicBezTo>
                    <a:pt x="72" y="25"/>
                    <a:pt x="72" y="25"/>
                    <a:pt x="72" y="25"/>
                  </a:cubicBezTo>
                  <a:cubicBezTo>
                    <a:pt x="80" y="25"/>
                    <a:pt x="80" y="25"/>
                    <a:pt x="80" y="25"/>
                  </a:cubicBezTo>
                  <a:cubicBezTo>
                    <a:pt x="80" y="38"/>
                    <a:pt x="80" y="38"/>
                    <a:pt x="80" y="38"/>
                  </a:cubicBezTo>
                  <a:cubicBezTo>
                    <a:pt x="80" y="40"/>
                    <a:pt x="82" y="42"/>
                    <a:pt x="84" y="42"/>
                  </a:cubicBezTo>
                  <a:cubicBezTo>
                    <a:pt x="87" y="42"/>
                    <a:pt x="88" y="40"/>
                    <a:pt x="88" y="38"/>
                  </a:cubicBezTo>
                  <a:cubicBezTo>
                    <a:pt x="88" y="25"/>
                    <a:pt x="88" y="25"/>
                    <a:pt x="88" y="25"/>
                  </a:cubicBezTo>
                  <a:cubicBezTo>
                    <a:pt x="97" y="25"/>
                    <a:pt x="97" y="25"/>
                    <a:pt x="97" y="25"/>
                  </a:cubicBezTo>
                  <a:cubicBezTo>
                    <a:pt x="97" y="38"/>
                    <a:pt x="97" y="38"/>
                    <a:pt x="97" y="38"/>
                  </a:cubicBezTo>
                  <a:cubicBezTo>
                    <a:pt x="97" y="40"/>
                    <a:pt x="99" y="42"/>
                    <a:pt x="101" y="42"/>
                  </a:cubicBezTo>
                  <a:cubicBezTo>
                    <a:pt x="103" y="42"/>
                    <a:pt x="105" y="40"/>
                    <a:pt x="105" y="38"/>
                  </a:cubicBezTo>
                  <a:cubicBezTo>
                    <a:pt x="105" y="25"/>
                    <a:pt x="105" y="25"/>
                    <a:pt x="105" y="25"/>
                  </a:cubicBezTo>
                  <a:cubicBezTo>
                    <a:pt x="114" y="25"/>
                    <a:pt x="114" y="25"/>
                    <a:pt x="114" y="25"/>
                  </a:cubicBezTo>
                  <a:cubicBezTo>
                    <a:pt x="114" y="38"/>
                    <a:pt x="114" y="38"/>
                    <a:pt x="114" y="38"/>
                  </a:cubicBezTo>
                  <a:cubicBezTo>
                    <a:pt x="114" y="40"/>
                    <a:pt x="116" y="42"/>
                    <a:pt x="118" y="42"/>
                  </a:cubicBezTo>
                  <a:cubicBezTo>
                    <a:pt x="120" y="42"/>
                    <a:pt x="122" y="40"/>
                    <a:pt x="122" y="38"/>
                  </a:cubicBezTo>
                  <a:cubicBezTo>
                    <a:pt x="122" y="25"/>
                    <a:pt x="122" y="25"/>
                    <a:pt x="122" y="25"/>
                  </a:cubicBezTo>
                  <a:cubicBezTo>
                    <a:pt x="143" y="25"/>
                    <a:pt x="143" y="25"/>
                    <a:pt x="143" y="25"/>
                  </a:cubicBezTo>
                  <a:lnTo>
                    <a:pt x="143" y="177"/>
                  </a:lnTo>
                  <a:close/>
                  <a:moveTo>
                    <a:pt x="21" y="97"/>
                  </a:moveTo>
                  <a:cubicBezTo>
                    <a:pt x="21" y="99"/>
                    <a:pt x="23" y="101"/>
                    <a:pt x="25" y="101"/>
                  </a:cubicBezTo>
                  <a:cubicBezTo>
                    <a:pt x="126" y="101"/>
                    <a:pt x="126" y="101"/>
                    <a:pt x="126" y="101"/>
                  </a:cubicBezTo>
                  <a:cubicBezTo>
                    <a:pt x="129" y="101"/>
                    <a:pt x="131" y="99"/>
                    <a:pt x="131" y="97"/>
                  </a:cubicBezTo>
                  <a:cubicBezTo>
                    <a:pt x="131" y="95"/>
                    <a:pt x="129" y="93"/>
                    <a:pt x="126" y="93"/>
                  </a:cubicBezTo>
                  <a:cubicBezTo>
                    <a:pt x="25" y="93"/>
                    <a:pt x="25" y="93"/>
                    <a:pt x="25" y="93"/>
                  </a:cubicBezTo>
                  <a:cubicBezTo>
                    <a:pt x="23" y="93"/>
                    <a:pt x="21" y="95"/>
                    <a:pt x="21" y="97"/>
                  </a:cubicBezTo>
                  <a:close/>
                  <a:moveTo>
                    <a:pt x="101" y="118"/>
                  </a:moveTo>
                  <a:cubicBezTo>
                    <a:pt x="25" y="118"/>
                    <a:pt x="25" y="118"/>
                    <a:pt x="25" y="118"/>
                  </a:cubicBezTo>
                  <a:cubicBezTo>
                    <a:pt x="23" y="118"/>
                    <a:pt x="21" y="120"/>
                    <a:pt x="21" y="122"/>
                  </a:cubicBezTo>
                  <a:cubicBezTo>
                    <a:pt x="21" y="125"/>
                    <a:pt x="23" y="126"/>
                    <a:pt x="25" y="126"/>
                  </a:cubicBezTo>
                  <a:cubicBezTo>
                    <a:pt x="101" y="126"/>
                    <a:pt x="101" y="126"/>
                    <a:pt x="101" y="126"/>
                  </a:cubicBezTo>
                  <a:cubicBezTo>
                    <a:pt x="103" y="126"/>
                    <a:pt x="105" y="125"/>
                    <a:pt x="105" y="122"/>
                  </a:cubicBezTo>
                  <a:cubicBezTo>
                    <a:pt x="105" y="120"/>
                    <a:pt x="103" y="118"/>
                    <a:pt x="101" y="118"/>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Arial"/>
              </a:endParaRPr>
            </a:p>
          </p:txBody>
        </p:sp>
      </p:grpSp>
      <p:grpSp>
        <p:nvGrpSpPr>
          <p:cNvPr id="14" name="Group 13"/>
          <p:cNvGrpSpPr/>
          <p:nvPr/>
        </p:nvGrpSpPr>
        <p:grpSpPr>
          <a:xfrm>
            <a:off x="3648022" y="1357072"/>
            <a:ext cx="3429988" cy="2431796"/>
            <a:chOff x="2866972" y="1357072"/>
            <a:chExt cx="3429988" cy="2431796"/>
          </a:xfrm>
        </p:grpSpPr>
        <p:sp>
          <p:nvSpPr>
            <p:cNvPr id="31" name="Rectangle 30"/>
            <p:cNvSpPr/>
            <p:nvPr/>
          </p:nvSpPr>
          <p:spPr>
            <a:xfrm>
              <a:off x="2866972" y="1357072"/>
              <a:ext cx="1723549" cy="646331"/>
            </a:xfrm>
            <a:prstGeom prst="rect">
              <a:avLst/>
            </a:prstGeom>
          </p:spPr>
          <p:txBody>
            <a:bodyPr wrap="none">
              <a:spAutoFit/>
            </a:bodyPr>
            <a:lstStyle/>
            <a:p>
              <a:pPr algn="ctr"/>
              <a:r>
                <a:rPr lang="en-US" dirty="0" smtClean="0">
                  <a:solidFill>
                    <a:prstClr val="white"/>
                  </a:solidFill>
                  <a:latin typeface="Arial"/>
                </a:rPr>
                <a:t>LSM Checklist </a:t>
              </a:r>
            </a:p>
            <a:p>
              <a:pPr algn="ctr"/>
              <a:r>
                <a:rPr lang="en-US" dirty="0" smtClean="0">
                  <a:solidFill>
                    <a:prstClr val="white"/>
                  </a:solidFill>
                  <a:latin typeface="Arial"/>
                </a:rPr>
                <a:t>Review</a:t>
              </a:r>
              <a:endParaRPr lang="en-US" dirty="0">
                <a:solidFill>
                  <a:prstClr val="white"/>
                </a:solidFill>
                <a:latin typeface="Arial"/>
              </a:endParaRPr>
            </a:p>
          </p:txBody>
        </p:sp>
        <p:cxnSp>
          <p:nvCxnSpPr>
            <p:cNvPr id="32" name="Straight Connector 31"/>
            <p:cNvCxnSpPr/>
            <p:nvPr/>
          </p:nvCxnSpPr>
          <p:spPr>
            <a:xfrm>
              <a:off x="3728744" y="3298217"/>
              <a:ext cx="2" cy="49065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Freeform 32"/>
            <p:cNvSpPr/>
            <p:nvPr/>
          </p:nvSpPr>
          <p:spPr>
            <a:xfrm>
              <a:off x="3174491" y="2012928"/>
              <a:ext cx="1108513" cy="1108513"/>
            </a:xfrm>
            <a:custGeom>
              <a:avLst/>
              <a:gdLst>
                <a:gd name="connsiteX0" fmla="*/ 0 w 1182757"/>
                <a:gd name="connsiteY0" fmla="*/ 0 h 1182757"/>
                <a:gd name="connsiteX1" fmla="*/ 1182757 w 1182757"/>
                <a:gd name="connsiteY1" fmla="*/ 0 h 1182757"/>
                <a:gd name="connsiteX2" fmla="*/ 1182757 w 1182757"/>
                <a:gd name="connsiteY2" fmla="*/ 1182757 h 1182757"/>
                <a:gd name="connsiteX3" fmla="*/ 784492 w 1182757"/>
                <a:gd name="connsiteY3" fmla="*/ 1182757 h 1182757"/>
                <a:gd name="connsiteX4" fmla="*/ 784997 w 1182757"/>
                <a:gd name="connsiteY4" fmla="*/ 1177751 h 1182757"/>
                <a:gd name="connsiteX5" fmla="*/ 591375 w 1182757"/>
                <a:gd name="connsiteY5" fmla="*/ 984129 h 1182757"/>
                <a:gd name="connsiteX6" fmla="*/ 397753 w 1182757"/>
                <a:gd name="connsiteY6" fmla="*/ 1177751 h 1182757"/>
                <a:gd name="connsiteX7" fmla="*/ 398258 w 1182757"/>
                <a:gd name="connsiteY7" fmla="*/ 1182757 h 1182757"/>
                <a:gd name="connsiteX8" fmla="*/ 0 w 1182757"/>
                <a:gd name="connsiteY8" fmla="*/ 1182757 h 118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757" h="1182757">
                  <a:moveTo>
                    <a:pt x="0" y="0"/>
                  </a:moveTo>
                  <a:lnTo>
                    <a:pt x="1182757" y="0"/>
                  </a:lnTo>
                  <a:lnTo>
                    <a:pt x="1182757" y="1182757"/>
                  </a:lnTo>
                  <a:lnTo>
                    <a:pt x="784492" y="1182757"/>
                  </a:lnTo>
                  <a:lnTo>
                    <a:pt x="784997" y="1177751"/>
                  </a:lnTo>
                  <a:cubicBezTo>
                    <a:pt x="784997" y="1070817"/>
                    <a:pt x="698309" y="984129"/>
                    <a:pt x="591375" y="984129"/>
                  </a:cubicBezTo>
                  <a:cubicBezTo>
                    <a:pt x="484441" y="984129"/>
                    <a:pt x="397753" y="1070817"/>
                    <a:pt x="397753" y="1177751"/>
                  </a:cubicBezTo>
                  <a:lnTo>
                    <a:pt x="398258" y="1182757"/>
                  </a:lnTo>
                  <a:lnTo>
                    <a:pt x="0" y="1182757"/>
                  </a:lnTo>
                  <a:close/>
                </a:path>
              </a:pathLst>
            </a:custGeom>
            <a:solidFill>
              <a:schemeClr val="accent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rial"/>
              </a:endParaRPr>
            </a:p>
          </p:txBody>
        </p:sp>
        <p:sp>
          <p:nvSpPr>
            <p:cNvPr id="34" name="Oval 33"/>
            <p:cNvSpPr/>
            <p:nvPr/>
          </p:nvSpPr>
          <p:spPr>
            <a:xfrm>
              <a:off x="3547276" y="2935282"/>
              <a:ext cx="362935" cy="362935"/>
            </a:xfrm>
            <a:prstGeom prst="ellipse">
              <a:avLst/>
            </a:prstGeom>
            <a:solidFill>
              <a:srgbClr val="BFBFB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Arial"/>
                </a:rPr>
                <a:t>2</a:t>
              </a:r>
            </a:p>
          </p:txBody>
        </p:sp>
        <p:sp>
          <p:nvSpPr>
            <p:cNvPr id="44" name="Freeform 509"/>
            <p:cNvSpPr>
              <a:spLocks noEditPoints="1"/>
            </p:cNvSpPr>
            <p:nvPr/>
          </p:nvSpPr>
          <p:spPr bwMode="auto">
            <a:xfrm>
              <a:off x="5790204" y="2307093"/>
              <a:ext cx="506756" cy="436291"/>
            </a:xfrm>
            <a:custGeom>
              <a:avLst/>
              <a:gdLst>
                <a:gd name="T0" fmla="*/ 183 w 186"/>
                <a:gd name="T1" fmla="*/ 76 h 160"/>
                <a:gd name="T2" fmla="*/ 156 w 186"/>
                <a:gd name="T3" fmla="*/ 63 h 160"/>
                <a:gd name="T4" fmla="*/ 183 w 186"/>
                <a:gd name="T5" fmla="*/ 50 h 160"/>
                <a:gd name="T6" fmla="*/ 183 w 186"/>
                <a:gd name="T7" fmla="*/ 42 h 160"/>
                <a:gd name="T8" fmla="*/ 95 w 186"/>
                <a:gd name="T9" fmla="*/ 0 h 160"/>
                <a:gd name="T10" fmla="*/ 93 w 186"/>
                <a:gd name="T11" fmla="*/ 0 h 160"/>
                <a:gd name="T12" fmla="*/ 91 w 186"/>
                <a:gd name="T13" fmla="*/ 0 h 160"/>
                <a:gd name="T14" fmla="*/ 2 w 186"/>
                <a:gd name="T15" fmla="*/ 42 h 160"/>
                <a:gd name="T16" fmla="*/ 2 w 186"/>
                <a:gd name="T17" fmla="*/ 50 h 160"/>
                <a:gd name="T18" fmla="*/ 30 w 186"/>
                <a:gd name="T19" fmla="*/ 63 h 160"/>
                <a:gd name="T20" fmla="*/ 2 w 186"/>
                <a:gd name="T21" fmla="*/ 76 h 160"/>
                <a:gd name="T22" fmla="*/ 2 w 186"/>
                <a:gd name="T23" fmla="*/ 83 h 160"/>
                <a:gd name="T24" fmla="*/ 30 w 186"/>
                <a:gd name="T25" fmla="*/ 97 h 160"/>
                <a:gd name="T26" fmla="*/ 2 w 186"/>
                <a:gd name="T27" fmla="*/ 110 h 160"/>
                <a:gd name="T28" fmla="*/ 2 w 186"/>
                <a:gd name="T29" fmla="*/ 117 h 160"/>
                <a:gd name="T30" fmla="*/ 91 w 186"/>
                <a:gd name="T31" fmla="*/ 159 h 160"/>
                <a:gd name="T32" fmla="*/ 93 w 186"/>
                <a:gd name="T33" fmla="*/ 160 h 160"/>
                <a:gd name="T34" fmla="*/ 95 w 186"/>
                <a:gd name="T35" fmla="*/ 159 h 160"/>
                <a:gd name="T36" fmla="*/ 183 w 186"/>
                <a:gd name="T37" fmla="*/ 117 h 160"/>
                <a:gd name="T38" fmla="*/ 183 w 186"/>
                <a:gd name="T39" fmla="*/ 110 h 160"/>
                <a:gd name="T40" fmla="*/ 156 w 186"/>
                <a:gd name="T41" fmla="*/ 97 h 160"/>
                <a:gd name="T42" fmla="*/ 183 w 186"/>
                <a:gd name="T43" fmla="*/ 83 h 160"/>
                <a:gd name="T44" fmla="*/ 14 w 186"/>
                <a:gd name="T45" fmla="*/ 46 h 160"/>
                <a:gd name="T46" fmla="*/ 172 w 186"/>
                <a:gd name="T47" fmla="*/ 46 h 160"/>
                <a:gd name="T48" fmla="*/ 14 w 186"/>
                <a:gd name="T49" fmla="*/ 46 h 160"/>
                <a:gd name="T50" fmla="*/ 93 w 186"/>
                <a:gd name="T51" fmla="*/ 151 h 160"/>
                <a:gd name="T52" fmla="*/ 40 w 186"/>
                <a:gd name="T53" fmla="*/ 101 h 160"/>
                <a:gd name="T54" fmla="*/ 91 w 186"/>
                <a:gd name="T55" fmla="*/ 126 h 160"/>
                <a:gd name="T56" fmla="*/ 95 w 186"/>
                <a:gd name="T57" fmla="*/ 126 h 160"/>
                <a:gd name="T58" fmla="*/ 146 w 186"/>
                <a:gd name="T59" fmla="*/ 101 h 160"/>
                <a:gd name="T60" fmla="*/ 93 w 186"/>
                <a:gd name="T61" fmla="*/ 117 h 160"/>
                <a:gd name="T62" fmla="*/ 40 w 186"/>
                <a:gd name="T63" fmla="*/ 67 h 160"/>
                <a:gd name="T64" fmla="*/ 91 w 186"/>
                <a:gd name="T65" fmla="*/ 92 h 160"/>
                <a:gd name="T66" fmla="*/ 95 w 186"/>
                <a:gd name="T67" fmla="*/ 92 h 160"/>
                <a:gd name="T68" fmla="*/ 146 w 186"/>
                <a:gd name="T69" fmla="*/ 67 h 160"/>
                <a:gd name="T70" fmla="*/ 93 w 186"/>
                <a:gd name="T71" fmla="*/ 11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6" h="160">
                  <a:moveTo>
                    <a:pt x="186" y="80"/>
                  </a:moveTo>
                  <a:cubicBezTo>
                    <a:pt x="186" y="78"/>
                    <a:pt x="185" y="77"/>
                    <a:pt x="183" y="76"/>
                  </a:cubicBezTo>
                  <a:cubicBezTo>
                    <a:pt x="183" y="76"/>
                    <a:pt x="183" y="76"/>
                    <a:pt x="183" y="76"/>
                  </a:cubicBezTo>
                  <a:cubicBezTo>
                    <a:pt x="156" y="63"/>
                    <a:pt x="156" y="63"/>
                    <a:pt x="156" y="63"/>
                  </a:cubicBezTo>
                  <a:cubicBezTo>
                    <a:pt x="183" y="50"/>
                    <a:pt x="183" y="50"/>
                    <a:pt x="183" y="50"/>
                  </a:cubicBezTo>
                  <a:cubicBezTo>
                    <a:pt x="183" y="50"/>
                    <a:pt x="183" y="50"/>
                    <a:pt x="183" y="50"/>
                  </a:cubicBezTo>
                  <a:cubicBezTo>
                    <a:pt x="185" y="49"/>
                    <a:pt x="186" y="48"/>
                    <a:pt x="186" y="46"/>
                  </a:cubicBezTo>
                  <a:cubicBezTo>
                    <a:pt x="186" y="44"/>
                    <a:pt x="185" y="43"/>
                    <a:pt x="183" y="42"/>
                  </a:cubicBezTo>
                  <a:cubicBezTo>
                    <a:pt x="183" y="42"/>
                    <a:pt x="183" y="42"/>
                    <a:pt x="183" y="42"/>
                  </a:cubicBezTo>
                  <a:cubicBezTo>
                    <a:pt x="95" y="0"/>
                    <a:pt x="95" y="0"/>
                    <a:pt x="95" y="0"/>
                  </a:cubicBezTo>
                  <a:cubicBezTo>
                    <a:pt x="95" y="0"/>
                    <a:pt x="95" y="0"/>
                    <a:pt x="95" y="0"/>
                  </a:cubicBezTo>
                  <a:cubicBezTo>
                    <a:pt x="94" y="0"/>
                    <a:pt x="94" y="0"/>
                    <a:pt x="93" y="0"/>
                  </a:cubicBezTo>
                  <a:cubicBezTo>
                    <a:pt x="92" y="0"/>
                    <a:pt x="92" y="0"/>
                    <a:pt x="91" y="0"/>
                  </a:cubicBezTo>
                  <a:cubicBezTo>
                    <a:pt x="91" y="0"/>
                    <a:pt x="91" y="0"/>
                    <a:pt x="91" y="0"/>
                  </a:cubicBezTo>
                  <a:cubicBezTo>
                    <a:pt x="2" y="42"/>
                    <a:pt x="2" y="42"/>
                    <a:pt x="2" y="42"/>
                  </a:cubicBezTo>
                  <a:cubicBezTo>
                    <a:pt x="2" y="42"/>
                    <a:pt x="2" y="42"/>
                    <a:pt x="2" y="42"/>
                  </a:cubicBezTo>
                  <a:cubicBezTo>
                    <a:pt x="1" y="43"/>
                    <a:pt x="0" y="44"/>
                    <a:pt x="0" y="46"/>
                  </a:cubicBezTo>
                  <a:cubicBezTo>
                    <a:pt x="0" y="48"/>
                    <a:pt x="1" y="49"/>
                    <a:pt x="2" y="50"/>
                  </a:cubicBezTo>
                  <a:cubicBezTo>
                    <a:pt x="2" y="50"/>
                    <a:pt x="2" y="50"/>
                    <a:pt x="2" y="50"/>
                  </a:cubicBezTo>
                  <a:cubicBezTo>
                    <a:pt x="30" y="63"/>
                    <a:pt x="30" y="63"/>
                    <a:pt x="30" y="63"/>
                  </a:cubicBezTo>
                  <a:cubicBezTo>
                    <a:pt x="2" y="76"/>
                    <a:pt x="2" y="76"/>
                    <a:pt x="2" y="76"/>
                  </a:cubicBezTo>
                  <a:cubicBezTo>
                    <a:pt x="2" y="76"/>
                    <a:pt x="2" y="76"/>
                    <a:pt x="2" y="76"/>
                  </a:cubicBezTo>
                  <a:cubicBezTo>
                    <a:pt x="1" y="77"/>
                    <a:pt x="0" y="78"/>
                    <a:pt x="0" y="80"/>
                  </a:cubicBezTo>
                  <a:cubicBezTo>
                    <a:pt x="0" y="81"/>
                    <a:pt x="1" y="83"/>
                    <a:pt x="2" y="83"/>
                  </a:cubicBezTo>
                  <a:cubicBezTo>
                    <a:pt x="2" y="83"/>
                    <a:pt x="2" y="83"/>
                    <a:pt x="2" y="83"/>
                  </a:cubicBezTo>
                  <a:cubicBezTo>
                    <a:pt x="30" y="97"/>
                    <a:pt x="30" y="97"/>
                    <a:pt x="30" y="97"/>
                  </a:cubicBezTo>
                  <a:cubicBezTo>
                    <a:pt x="2" y="110"/>
                    <a:pt x="2" y="110"/>
                    <a:pt x="2" y="110"/>
                  </a:cubicBezTo>
                  <a:cubicBezTo>
                    <a:pt x="2" y="110"/>
                    <a:pt x="2" y="110"/>
                    <a:pt x="2" y="110"/>
                  </a:cubicBezTo>
                  <a:cubicBezTo>
                    <a:pt x="1" y="110"/>
                    <a:pt x="0" y="112"/>
                    <a:pt x="0" y="113"/>
                  </a:cubicBezTo>
                  <a:cubicBezTo>
                    <a:pt x="0" y="115"/>
                    <a:pt x="1" y="117"/>
                    <a:pt x="2" y="117"/>
                  </a:cubicBezTo>
                  <a:cubicBezTo>
                    <a:pt x="2" y="117"/>
                    <a:pt x="2" y="117"/>
                    <a:pt x="2" y="117"/>
                  </a:cubicBezTo>
                  <a:cubicBezTo>
                    <a:pt x="91" y="159"/>
                    <a:pt x="91" y="159"/>
                    <a:pt x="91" y="159"/>
                  </a:cubicBezTo>
                  <a:cubicBezTo>
                    <a:pt x="91" y="159"/>
                    <a:pt x="91" y="159"/>
                    <a:pt x="91" y="159"/>
                  </a:cubicBezTo>
                  <a:cubicBezTo>
                    <a:pt x="92" y="160"/>
                    <a:pt x="92" y="160"/>
                    <a:pt x="93" y="160"/>
                  </a:cubicBezTo>
                  <a:cubicBezTo>
                    <a:pt x="94" y="160"/>
                    <a:pt x="94" y="160"/>
                    <a:pt x="95" y="159"/>
                  </a:cubicBezTo>
                  <a:cubicBezTo>
                    <a:pt x="95" y="159"/>
                    <a:pt x="95" y="159"/>
                    <a:pt x="95" y="159"/>
                  </a:cubicBezTo>
                  <a:cubicBezTo>
                    <a:pt x="183" y="117"/>
                    <a:pt x="183" y="117"/>
                    <a:pt x="183" y="117"/>
                  </a:cubicBezTo>
                  <a:cubicBezTo>
                    <a:pt x="183" y="117"/>
                    <a:pt x="183" y="117"/>
                    <a:pt x="183" y="117"/>
                  </a:cubicBezTo>
                  <a:cubicBezTo>
                    <a:pt x="185" y="117"/>
                    <a:pt x="186" y="115"/>
                    <a:pt x="186" y="113"/>
                  </a:cubicBezTo>
                  <a:cubicBezTo>
                    <a:pt x="186" y="112"/>
                    <a:pt x="185" y="110"/>
                    <a:pt x="183" y="110"/>
                  </a:cubicBezTo>
                  <a:cubicBezTo>
                    <a:pt x="183" y="110"/>
                    <a:pt x="183" y="110"/>
                    <a:pt x="183" y="110"/>
                  </a:cubicBezTo>
                  <a:cubicBezTo>
                    <a:pt x="156" y="97"/>
                    <a:pt x="156" y="97"/>
                    <a:pt x="156" y="97"/>
                  </a:cubicBezTo>
                  <a:cubicBezTo>
                    <a:pt x="183" y="83"/>
                    <a:pt x="183" y="83"/>
                    <a:pt x="183" y="83"/>
                  </a:cubicBezTo>
                  <a:cubicBezTo>
                    <a:pt x="183" y="83"/>
                    <a:pt x="183" y="83"/>
                    <a:pt x="183" y="83"/>
                  </a:cubicBezTo>
                  <a:cubicBezTo>
                    <a:pt x="185" y="83"/>
                    <a:pt x="186" y="81"/>
                    <a:pt x="186" y="80"/>
                  </a:cubicBezTo>
                  <a:close/>
                  <a:moveTo>
                    <a:pt x="14" y="46"/>
                  </a:moveTo>
                  <a:cubicBezTo>
                    <a:pt x="93" y="8"/>
                    <a:pt x="93" y="8"/>
                    <a:pt x="93" y="8"/>
                  </a:cubicBezTo>
                  <a:cubicBezTo>
                    <a:pt x="172" y="46"/>
                    <a:pt x="172" y="46"/>
                    <a:pt x="172" y="46"/>
                  </a:cubicBezTo>
                  <a:cubicBezTo>
                    <a:pt x="93" y="83"/>
                    <a:pt x="93" y="83"/>
                    <a:pt x="93" y="83"/>
                  </a:cubicBezTo>
                  <a:lnTo>
                    <a:pt x="14" y="46"/>
                  </a:lnTo>
                  <a:close/>
                  <a:moveTo>
                    <a:pt x="172" y="113"/>
                  </a:moveTo>
                  <a:cubicBezTo>
                    <a:pt x="93" y="151"/>
                    <a:pt x="93" y="151"/>
                    <a:pt x="93" y="151"/>
                  </a:cubicBezTo>
                  <a:cubicBezTo>
                    <a:pt x="14" y="113"/>
                    <a:pt x="14" y="113"/>
                    <a:pt x="14" y="113"/>
                  </a:cubicBezTo>
                  <a:cubicBezTo>
                    <a:pt x="40" y="101"/>
                    <a:pt x="40" y="101"/>
                    <a:pt x="40" y="101"/>
                  </a:cubicBezTo>
                  <a:cubicBezTo>
                    <a:pt x="91" y="126"/>
                    <a:pt x="91" y="126"/>
                    <a:pt x="91" y="126"/>
                  </a:cubicBezTo>
                  <a:cubicBezTo>
                    <a:pt x="91" y="126"/>
                    <a:pt x="91" y="126"/>
                    <a:pt x="91" y="126"/>
                  </a:cubicBezTo>
                  <a:cubicBezTo>
                    <a:pt x="92" y="126"/>
                    <a:pt x="92" y="126"/>
                    <a:pt x="93" y="126"/>
                  </a:cubicBezTo>
                  <a:cubicBezTo>
                    <a:pt x="94" y="126"/>
                    <a:pt x="94" y="126"/>
                    <a:pt x="95" y="126"/>
                  </a:cubicBezTo>
                  <a:cubicBezTo>
                    <a:pt x="95" y="126"/>
                    <a:pt x="95" y="126"/>
                    <a:pt x="95" y="126"/>
                  </a:cubicBezTo>
                  <a:cubicBezTo>
                    <a:pt x="146" y="101"/>
                    <a:pt x="146" y="101"/>
                    <a:pt x="146" y="101"/>
                  </a:cubicBezTo>
                  <a:lnTo>
                    <a:pt x="172" y="113"/>
                  </a:lnTo>
                  <a:close/>
                  <a:moveTo>
                    <a:pt x="93" y="117"/>
                  </a:moveTo>
                  <a:cubicBezTo>
                    <a:pt x="14" y="80"/>
                    <a:pt x="14" y="80"/>
                    <a:pt x="14" y="80"/>
                  </a:cubicBezTo>
                  <a:cubicBezTo>
                    <a:pt x="40" y="67"/>
                    <a:pt x="40" y="67"/>
                    <a:pt x="40" y="67"/>
                  </a:cubicBezTo>
                  <a:cubicBezTo>
                    <a:pt x="91" y="92"/>
                    <a:pt x="91" y="92"/>
                    <a:pt x="91" y="92"/>
                  </a:cubicBezTo>
                  <a:cubicBezTo>
                    <a:pt x="91" y="92"/>
                    <a:pt x="91" y="92"/>
                    <a:pt x="91" y="92"/>
                  </a:cubicBezTo>
                  <a:cubicBezTo>
                    <a:pt x="92" y="92"/>
                    <a:pt x="92" y="92"/>
                    <a:pt x="93" y="92"/>
                  </a:cubicBezTo>
                  <a:cubicBezTo>
                    <a:pt x="94" y="92"/>
                    <a:pt x="94" y="92"/>
                    <a:pt x="95" y="92"/>
                  </a:cubicBezTo>
                  <a:cubicBezTo>
                    <a:pt x="95" y="92"/>
                    <a:pt x="95" y="92"/>
                    <a:pt x="95" y="92"/>
                  </a:cubicBezTo>
                  <a:cubicBezTo>
                    <a:pt x="146" y="67"/>
                    <a:pt x="146" y="67"/>
                    <a:pt x="146" y="67"/>
                  </a:cubicBezTo>
                  <a:cubicBezTo>
                    <a:pt x="172" y="80"/>
                    <a:pt x="172" y="80"/>
                    <a:pt x="172" y="80"/>
                  </a:cubicBezTo>
                  <a:lnTo>
                    <a:pt x="93" y="11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Arial"/>
              </a:endParaRPr>
            </a:p>
          </p:txBody>
        </p:sp>
      </p:grpSp>
      <p:grpSp>
        <p:nvGrpSpPr>
          <p:cNvPr id="16" name="Group 15"/>
          <p:cNvGrpSpPr/>
          <p:nvPr/>
        </p:nvGrpSpPr>
        <p:grpSpPr>
          <a:xfrm>
            <a:off x="4609310" y="3809165"/>
            <a:ext cx="2172454" cy="2496815"/>
            <a:chOff x="3828260" y="3809165"/>
            <a:chExt cx="2172454" cy="2496815"/>
          </a:xfrm>
        </p:grpSpPr>
        <p:sp>
          <p:nvSpPr>
            <p:cNvPr id="45" name="Rectangle 44"/>
            <p:cNvSpPr/>
            <p:nvPr/>
          </p:nvSpPr>
          <p:spPr>
            <a:xfrm>
              <a:off x="3828260" y="5659649"/>
              <a:ext cx="2172454" cy="646331"/>
            </a:xfrm>
            <a:prstGeom prst="rect">
              <a:avLst/>
            </a:prstGeom>
          </p:spPr>
          <p:txBody>
            <a:bodyPr wrap="none">
              <a:spAutoFit/>
            </a:bodyPr>
            <a:lstStyle/>
            <a:p>
              <a:pPr algn="ctr"/>
              <a:r>
                <a:rPr lang="en-US" dirty="0" smtClean="0">
                  <a:solidFill>
                    <a:prstClr val="white"/>
                  </a:solidFill>
                  <a:latin typeface="Arial"/>
                </a:rPr>
                <a:t>Adjust goals and</a:t>
              </a:r>
            </a:p>
            <a:p>
              <a:pPr algn="ctr"/>
              <a:r>
                <a:rPr lang="en-US" dirty="0" smtClean="0">
                  <a:solidFill>
                    <a:prstClr val="white"/>
                  </a:solidFill>
                  <a:latin typeface="Arial"/>
                </a:rPr>
                <a:t>Targets accordingly</a:t>
              </a:r>
              <a:endParaRPr lang="en-US" dirty="0">
                <a:solidFill>
                  <a:prstClr val="white"/>
                </a:solidFill>
                <a:latin typeface="Arial"/>
              </a:endParaRPr>
            </a:p>
          </p:txBody>
        </p:sp>
        <p:cxnSp>
          <p:nvCxnSpPr>
            <p:cNvPr id="46" name="Straight Connector 45"/>
            <p:cNvCxnSpPr/>
            <p:nvPr/>
          </p:nvCxnSpPr>
          <p:spPr>
            <a:xfrm>
              <a:off x="4933516" y="3809165"/>
              <a:ext cx="1550" cy="48486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7" name="Freeform 46"/>
            <p:cNvSpPr/>
            <p:nvPr/>
          </p:nvSpPr>
          <p:spPr>
            <a:xfrm>
              <a:off x="4375507" y="4479948"/>
              <a:ext cx="1108513" cy="1108514"/>
            </a:xfrm>
            <a:custGeom>
              <a:avLst/>
              <a:gdLst>
                <a:gd name="connsiteX0" fmla="*/ 0 w 1182757"/>
                <a:gd name="connsiteY0" fmla="*/ 0 h 1182757"/>
                <a:gd name="connsiteX1" fmla="*/ 403894 w 1182757"/>
                <a:gd name="connsiteY1" fmla="*/ 0 h 1182757"/>
                <a:gd name="connsiteX2" fmla="*/ 407349 w 1182757"/>
                <a:gd name="connsiteY2" fmla="*/ 34273 h 1182757"/>
                <a:gd name="connsiteX3" fmla="*/ 597037 w 1182757"/>
                <a:gd name="connsiteY3" fmla="*/ 188873 h 1182757"/>
                <a:gd name="connsiteX4" fmla="*/ 786726 w 1182757"/>
                <a:gd name="connsiteY4" fmla="*/ 34273 h 1182757"/>
                <a:gd name="connsiteX5" fmla="*/ 790181 w 1182757"/>
                <a:gd name="connsiteY5" fmla="*/ 0 h 1182757"/>
                <a:gd name="connsiteX6" fmla="*/ 1182757 w 1182757"/>
                <a:gd name="connsiteY6" fmla="*/ 0 h 1182757"/>
                <a:gd name="connsiteX7" fmla="*/ 1182757 w 1182757"/>
                <a:gd name="connsiteY7" fmla="*/ 1182757 h 1182757"/>
                <a:gd name="connsiteX8" fmla="*/ 0 w 1182757"/>
                <a:gd name="connsiteY8" fmla="*/ 1182757 h 118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757" h="1182757">
                  <a:moveTo>
                    <a:pt x="0" y="0"/>
                  </a:moveTo>
                  <a:lnTo>
                    <a:pt x="403894" y="0"/>
                  </a:lnTo>
                  <a:lnTo>
                    <a:pt x="407349" y="34273"/>
                  </a:lnTo>
                  <a:cubicBezTo>
                    <a:pt x="425404" y="122503"/>
                    <a:pt x="503470" y="188873"/>
                    <a:pt x="597037" y="188873"/>
                  </a:cubicBezTo>
                  <a:cubicBezTo>
                    <a:pt x="690605" y="188873"/>
                    <a:pt x="768671" y="122503"/>
                    <a:pt x="786726" y="34273"/>
                  </a:cubicBezTo>
                  <a:lnTo>
                    <a:pt x="790181" y="0"/>
                  </a:lnTo>
                  <a:lnTo>
                    <a:pt x="1182757" y="0"/>
                  </a:lnTo>
                  <a:lnTo>
                    <a:pt x="1182757" y="1182757"/>
                  </a:lnTo>
                  <a:lnTo>
                    <a:pt x="0" y="1182757"/>
                  </a:lnTo>
                  <a:close/>
                </a:path>
              </a:pathLst>
            </a:custGeom>
            <a:solidFill>
              <a:srgbClr val="92162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rial"/>
              </a:endParaRPr>
            </a:p>
          </p:txBody>
        </p:sp>
        <p:sp>
          <p:nvSpPr>
            <p:cNvPr id="48" name="Oval 47"/>
            <p:cNvSpPr/>
            <p:nvPr/>
          </p:nvSpPr>
          <p:spPr>
            <a:xfrm>
              <a:off x="4753599" y="4294029"/>
              <a:ext cx="362935" cy="362935"/>
            </a:xfrm>
            <a:prstGeom prst="ellipse">
              <a:avLst/>
            </a:prstGeom>
            <a:solidFill>
              <a:srgbClr val="BFBFB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Arial"/>
                </a:rPr>
                <a:t>3</a:t>
              </a:r>
            </a:p>
          </p:txBody>
        </p:sp>
      </p:grpSp>
      <p:grpSp>
        <p:nvGrpSpPr>
          <p:cNvPr id="21" name="Group 20"/>
          <p:cNvGrpSpPr/>
          <p:nvPr/>
        </p:nvGrpSpPr>
        <p:grpSpPr>
          <a:xfrm>
            <a:off x="5788333" y="1366597"/>
            <a:ext cx="2326278" cy="2433251"/>
            <a:chOff x="5007283" y="1366597"/>
            <a:chExt cx="2326278" cy="2433251"/>
          </a:xfrm>
        </p:grpSpPr>
        <p:sp>
          <p:nvSpPr>
            <p:cNvPr id="24" name="Rectangle 23"/>
            <p:cNvSpPr/>
            <p:nvPr/>
          </p:nvSpPr>
          <p:spPr>
            <a:xfrm>
              <a:off x="5007283" y="1366597"/>
              <a:ext cx="2326278" cy="646331"/>
            </a:xfrm>
            <a:prstGeom prst="rect">
              <a:avLst/>
            </a:prstGeom>
          </p:spPr>
          <p:txBody>
            <a:bodyPr wrap="none">
              <a:spAutoFit/>
            </a:bodyPr>
            <a:lstStyle/>
            <a:p>
              <a:r>
                <a:rPr lang="en-US" dirty="0" smtClean="0">
                  <a:solidFill>
                    <a:prstClr val="white"/>
                  </a:solidFill>
                  <a:latin typeface="Arial"/>
                </a:rPr>
                <a:t>Involve Supervisors, </a:t>
              </a:r>
            </a:p>
            <a:p>
              <a:r>
                <a:rPr lang="en-US" dirty="0" smtClean="0">
                  <a:solidFill>
                    <a:prstClr val="white"/>
                  </a:solidFill>
                  <a:latin typeface="Arial"/>
                </a:rPr>
                <a:t>FBL’s, HQ Marketing</a:t>
              </a:r>
              <a:endParaRPr lang="en-US" dirty="0">
                <a:solidFill>
                  <a:prstClr val="white"/>
                </a:solidFill>
                <a:latin typeface="Arial"/>
              </a:endParaRPr>
            </a:p>
          </p:txBody>
        </p:sp>
        <p:cxnSp>
          <p:nvCxnSpPr>
            <p:cNvPr id="25" name="Straight Connector 24"/>
            <p:cNvCxnSpPr/>
            <p:nvPr/>
          </p:nvCxnSpPr>
          <p:spPr>
            <a:xfrm>
              <a:off x="6043578" y="3298216"/>
              <a:ext cx="4" cy="50163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Freeform 25"/>
            <p:cNvSpPr/>
            <p:nvPr/>
          </p:nvSpPr>
          <p:spPr>
            <a:xfrm>
              <a:off x="5489320" y="2012928"/>
              <a:ext cx="1108513" cy="1108513"/>
            </a:xfrm>
            <a:custGeom>
              <a:avLst/>
              <a:gdLst>
                <a:gd name="connsiteX0" fmla="*/ 0 w 1182757"/>
                <a:gd name="connsiteY0" fmla="*/ 0 h 1182757"/>
                <a:gd name="connsiteX1" fmla="*/ 1182757 w 1182757"/>
                <a:gd name="connsiteY1" fmla="*/ 0 h 1182757"/>
                <a:gd name="connsiteX2" fmla="*/ 1182757 w 1182757"/>
                <a:gd name="connsiteY2" fmla="*/ 1182757 h 1182757"/>
                <a:gd name="connsiteX3" fmla="*/ 784498 w 1182757"/>
                <a:gd name="connsiteY3" fmla="*/ 1182757 h 1182757"/>
                <a:gd name="connsiteX4" fmla="*/ 785002 w 1182757"/>
                <a:gd name="connsiteY4" fmla="*/ 1177751 h 1182757"/>
                <a:gd name="connsiteX5" fmla="*/ 591380 w 1182757"/>
                <a:gd name="connsiteY5" fmla="*/ 984129 h 1182757"/>
                <a:gd name="connsiteX6" fmla="*/ 397758 w 1182757"/>
                <a:gd name="connsiteY6" fmla="*/ 1177751 h 1182757"/>
                <a:gd name="connsiteX7" fmla="*/ 398263 w 1182757"/>
                <a:gd name="connsiteY7" fmla="*/ 1182757 h 1182757"/>
                <a:gd name="connsiteX8" fmla="*/ 0 w 1182757"/>
                <a:gd name="connsiteY8" fmla="*/ 1182757 h 118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757" h="1182757">
                  <a:moveTo>
                    <a:pt x="0" y="0"/>
                  </a:moveTo>
                  <a:lnTo>
                    <a:pt x="1182757" y="0"/>
                  </a:lnTo>
                  <a:lnTo>
                    <a:pt x="1182757" y="1182757"/>
                  </a:lnTo>
                  <a:lnTo>
                    <a:pt x="784498" y="1182757"/>
                  </a:lnTo>
                  <a:lnTo>
                    <a:pt x="785002" y="1177751"/>
                  </a:lnTo>
                  <a:cubicBezTo>
                    <a:pt x="785002" y="1070817"/>
                    <a:pt x="698314" y="984129"/>
                    <a:pt x="591380" y="984129"/>
                  </a:cubicBezTo>
                  <a:cubicBezTo>
                    <a:pt x="484446" y="984129"/>
                    <a:pt x="397758" y="1070817"/>
                    <a:pt x="397758" y="1177751"/>
                  </a:cubicBezTo>
                  <a:lnTo>
                    <a:pt x="398263" y="1182757"/>
                  </a:lnTo>
                  <a:lnTo>
                    <a:pt x="0" y="1182757"/>
                  </a:lnTo>
                  <a:close/>
                </a:path>
              </a:pathLst>
            </a:custGeom>
            <a:solidFill>
              <a:srgbClr val="92162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rial"/>
              </a:endParaRPr>
            </a:p>
          </p:txBody>
        </p:sp>
        <p:sp>
          <p:nvSpPr>
            <p:cNvPr id="27" name="Oval 26"/>
            <p:cNvSpPr/>
            <p:nvPr/>
          </p:nvSpPr>
          <p:spPr>
            <a:xfrm>
              <a:off x="5862110" y="2935281"/>
              <a:ext cx="362935" cy="362935"/>
            </a:xfrm>
            <a:prstGeom prst="ellipse">
              <a:avLst/>
            </a:prstGeom>
            <a:solidFill>
              <a:srgbClr val="BFBFB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Arial"/>
                </a:rPr>
                <a:t>4</a:t>
              </a:r>
            </a:p>
          </p:txBody>
        </p:sp>
      </p:grpSp>
      <p:grpSp>
        <p:nvGrpSpPr>
          <p:cNvPr id="23" name="Group 22"/>
          <p:cNvGrpSpPr/>
          <p:nvPr/>
        </p:nvGrpSpPr>
        <p:grpSpPr>
          <a:xfrm>
            <a:off x="7249375" y="3809165"/>
            <a:ext cx="1364476" cy="2496815"/>
            <a:chOff x="6468325" y="3809165"/>
            <a:chExt cx="1364476" cy="2496815"/>
          </a:xfrm>
        </p:grpSpPr>
        <p:sp>
          <p:nvSpPr>
            <p:cNvPr id="17" name="Rectangle 16"/>
            <p:cNvSpPr/>
            <p:nvPr/>
          </p:nvSpPr>
          <p:spPr>
            <a:xfrm>
              <a:off x="6468325" y="5659649"/>
              <a:ext cx="1364476" cy="646331"/>
            </a:xfrm>
            <a:prstGeom prst="rect">
              <a:avLst/>
            </a:prstGeom>
          </p:spPr>
          <p:txBody>
            <a:bodyPr wrap="none">
              <a:spAutoFit/>
            </a:bodyPr>
            <a:lstStyle/>
            <a:p>
              <a:pPr algn="ctr"/>
              <a:r>
                <a:rPr lang="en-US" dirty="0" smtClean="0">
                  <a:solidFill>
                    <a:prstClr val="white"/>
                  </a:solidFill>
                  <a:latin typeface="Arial"/>
                </a:rPr>
                <a:t>Possible</a:t>
              </a:r>
            </a:p>
            <a:p>
              <a:pPr algn="ctr"/>
              <a:r>
                <a:rPr lang="en-US" dirty="0" smtClean="0">
                  <a:solidFill>
                    <a:prstClr val="white"/>
                  </a:solidFill>
                  <a:latin typeface="Arial"/>
                </a:rPr>
                <a:t>Bonus Plan</a:t>
              </a:r>
              <a:endParaRPr lang="en-US" dirty="0">
                <a:solidFill>
                  <a:prstClr val="white"/>
                </a:solidFill>
                <a:latin typeface="Arial"/>
              </a:endParaRPr>
            </a:p>
          </p:txBody>
        </p:sp>
        <p:cxnSp>
          <p:nvCxnSpPr>
            <p:cNvPr id="18" name="Straight Connector 17"/>
            <p:cNvCxnSpPr/>
            <p:nvPr/>
          </p:nvCxnSpPr>
          <p:spPr>
            <a:xfrm>
              <a:off x="7152094" y="3809165"/>
              <a:ext cx="0" cy="484865"/>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6601591" y="4479948"/>
              <a:ext cx="1108513" cy="1108513"/>
            </a:xfrm>
            <a:custGeom>
              <a:avLst/>
              <a:gdLst>
                <a:gd name="connsiteX0" fmla="*/ 0 w 1182757"/>
                <a:gd name="connsiteY0" fmla="*/ 0 h 1182757"/>
                <a:gd name="connsiteX1" fmla="*/ 394230 w 1182757"/>
                <a:gd name="connsiteY1" fmla="*/ 0 h 1182757"/>
                <a:gd name="connsiteX2" fmla="*/ 397685 w 1182757"/>
                <a:gd name="connsiteY2" fmla="*/ 34273 h 1182757"/>
                <a:gd name="connsiteX3" fmla="*/ 587373 w 1182757"/>
                <a:gd name="connsiteY3" fmla="*/ 188873 h 1182757"/>
                <a:gd name="connsiteX4" fmla="*/ 777062 w 1182757"/>
                <a:gd name="connsiteY4" fmla="*/ 34273 h 1182757"/>
                <a:gd name="connsiteX5" fmla="*/ 780517 w 1182757"/>
                <a:gd name="connsiteY5" fmla="*/ 0 h 1182757"/>
                <a:gd name="connsiteX6" fmla="*/ 1182757 w 1182757"/>
                <a:gd name="connsiteY6" fmla="*/ 0 h 1182757"/>
                <a:gd name="connsiteX7" fmla="*/ 1182757 w 1182757"/>
                <a:gd name="connsiteY7" fmla="*/ 1182757 h 1182757"/>
                <a:gd name="connsiteX8" fmla="*/ 0 w 1182757"/>
                <a:gd name="connsiteY8" fmla="*/ 1182757 h 118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757" h="1182757">
                  <a:moveTo>
                    <a:pt x="0" y="0"/>
                  </a:moveTo>
                  <a:lnTo>
                    <a:pt x="394230" y="0"/>
                  </a:lnTo>
                  <a:lnTo>
                    <a:pt x="397685" y="34273"/>
                  </a:lnTo>
                  <a:cubicBezTo>
                    <a:pt x="415740" y="122503"/>
                    <a:pt x="493806" y="188873"/>
                    <a:pt x="587373" y="188873"/>
                  </a:cubicBezTo>
                  <a:cubicBezTo>
                    <a:pt x="680940" y="188873"/>
                    <a:pt x="759007" y="122503"/>
                    <a:pt x="777062" y="34273"/>
                  </a:cubicBezTo>
                  <a:lnTo>
                    <a:pt x="780517" y="0"/>
                  </a:lnTo>
                  <a:lnTo>
                    <a:pt x="1182757" y="0"/>
                  </a:lnTo>
                  <a:lnTo>
                    <a:pt x="1182757" y="1182757"/>
                  </a:lnTo>
                  <a:lnTo>
                    <a:pt x="0" y="1182757"/>
                  </a:lnTo>
                  <a:close/>
                </a:path>
              </a:pathLst>
            </a:custGeom>
            <a:solidFill>
              <a:srgbClr val="92162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rial"/>
              </a:endParaRPr>
            </a:p>
          </p:txBody>
        </p:sp>
        <p:sp>
          <p:nvSpPr>
            <p:cNvPr id="20" name="Oval 19"/>
            <p:cNvSpPr/>
            <p:nvPr/>
          </p:nvSpPr>
          <p:spPr>
            <a:xfrm>
              <a:off x="6970626" y="4294030"/>
              <a:ext cx="362935" cy="362935"/>
            </a:xfrm>
            <a:prstGeom prst="ellipse">
              <a:avLst/>
            </a:prstGeom>
            <a:solidFill>
              <a:srgbClr val="BFBFB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Arial"/>
                </a:rPr>
                <a:t>5</a:t>
              </a:r>
            </a:p>
          </p:txBody>
        </p:sp>
      </p:grpSp>
      <p:grpSp>
        <p:nvGrpSpPr>
          <p:cNvPr id="28" name="Group 27"/>
          <p:cNvGrpSpPr/>
          <p:nvPr/>
        </p:nvGrpSpPr>
        <p:grpSpPr>
          <a:xfrm>
            <a:off x="8491154" y="1376122"/>
            <a:ext cx="1108513" cy="2428385"/>
            <a:chOff x="7710104" y="1376122"/>
            <a:chExt cx="1108513" cy="2428385"/>
          </a:xfrm>
        </p:grpSpPr>
        <p:sp>
          <p:nvSpPr>
            <p:cNvPr id="52" name="Rectangle 51"/>
            <p:cNvSpPr/>
            <p:nvPr/>
          </p:nvSpPr>
          <p:spPr>
            <a:xfrm>
              <a:off x="7832801" y="1376122"/>
              <a:ext cx="864339" cy="646331"/>
            </a:xfrm>
            <a:prstGeom prst="rect">
              <a:avLst/>
            </a:prstGeom>
          </p:spPr>
          <p:txBody>
            <a:bodyPr wrap="none">
              <a:spAutoFit/>
            </a:bodyPr>
            <a:lstStyle/>
            <a:p>
              <a:pPr algn="ctr"/>
              <a:r>
                <a:rPr lang="en-US" dirty="0" smtClean="0">
                  <a:solidFill>
                    <a:prstClr val="white"/>
                  </a:solidFill>
                  <a:latin typeface="Arial"/>
                </a:rPr>
                <a:t>Share </a:t>
              </a:r>
            </a:p>
            <a:p>
              <a:pPr algn="ctr"/>
              <a:r>
                <a:rPr lang="en-US" dirty="0" smtClean="0">
                  <a:solidFill>
                    <a:prstClr val="white"/>
                  </a:solidFill>
                  <a:latin typeface="Arial"/>
                </a:rPr>
                <a:t>wins!</a:t>
              </a:r>
              <a:endParaRPr lang="en-US" dirty="0">
                <a:solidFill>
                  <a:prstClr val="white"/>
                </a:solidFill>
                <a:latin typeface="Arial"/>
              </a:endParaRPr>
            </a:p>
          </p:txBody>
        </p:sp>
        <p:cxnSp>
          <p:nvCxnSpPr>
            <p:cNvPr id="53" name="Straight Connector 52"/>
            <p:cNvCxnSpPr/>
            <p:nvPr/>
          </p:nvCxnSpPr>
          <p:spPr>
            <a:xfrm>
              <a:off x="8261196" y="3302875"/>
              <a:ext cx="4" cy="50163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Freeform 53"/>
            <p:cNvSpPr/>
            <p:nvPr/>
          </p:nvSpPr>
          <p:spPr>
            <a:xfrm>
              <a:off x="7710104" y="2012928"/>
              <a:ext cx="1108513" cy="1108514"/>
            </a:xfrm>
            <a:custGeom>
              <a:avLst/>
              <a:gdLst>
                <a:gd name="connsiteX0" fmla="*/ 0 w 1182757"/>
                <a:gd name="connsiteY0" fmla="*/ 0 h 1182757"/>
                <a:gd name="connsiteX1" fmla="*/ 1182757 w 1182757"/>
                <a:gd name="connsiteY1" fmla="*/ 0 h 1182757"/>
                <a:gd name="connsiteX2" fmla="*/ 1182757 w 1182757"/>
                <a:gd name="connsiteY2" fmla="*/ 1182757 h 1182757"/>
                <a:gd name="connsiteX3" fmla="*/ 780491 w 1182757"/>
                <a:gd name="connsiteY3" fmla="*/ 1182757 h 1182757"/>
                <a:gd name="connsiteX4" fmla="*/ 780996 w 1182757"/>
                <a:gd name="connsiteY4" fmla="*/ 1177751 h 1182757"/>
                <a:gd name="connsiteX5" fmla="*/ 587374 w 1182757"/>
                <a:gd name="connsiteY5" fmla="*/ 984129 h 1182757"/>
                <a:gd name="connsiteX6" fmla="*/ 393752 w 1182757"/>
                <a:gd name="connsiteY6" fmla="*/ 1177751 h 1182757"/>
                <a:gd name="connsiteX7" fmla="*/ 394257 w 1182757"/>
                <a:gd name="connsiteY7" fmla="*/ 1182757 h 1182757"/>
                <a:gd name="connsiteX8" fmla="*/ 0 w 1182757"/>
                <a:gd name="connsiteY8" fmla="*/ 1182757 h 118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757" h="1182757">
                  <a:moveTo>
                    <a:pt x="0" y="0"/>
                  </a:moveTo>
                  <a:lnTo>
                    <a:pt x="1182757" y="0"/>
                  </a:lnTo>
                  <a:lnTo>
                    <a:pt x="1182757" y="1182757"/>
                  </a:lnTo>
                  <a:lnTo>
                    <a:pt x="780491" y="1182757"/>
                  </a:lnTo>
                  <a:lnTo>
                    <a:pt x="780996" y="1177751"/>
                  </a:lnTo>
                  <a:cubicBezTo>
                    <a:pt x="780996" y="1070817"/>
                    <a:pt x="694308" y="984129"/>
                    <a:pt x="587374" y="984129"/>
                  </a:cubicBezTo>
                  <a:cubicBezTo>
                    <a:pt x="480440" y="984129"/>
                    <a:pt x="393752" y="1070817"/>
                    <a:pt x="393752" y="1177751"/>
                  </a:cubicBezTo>
                  <a:lnTo>
                    <a:pt x="394257" y="1182757"/>
                  </a:lnTo>
                  <a:lnTo>
                    <a:pt x="0" y="1182757"/>
                  </a:lnTo>
                  <a:close/>
                </a:path>
              </a:pathLst>
            </a:custGeom>
            <a:solidFill>
              <a:srgbClr val="921625"/>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Arial"/>
              </a:endParaRPr>
            </a:p>
          </p:txBody>
        </p:sp>
        <p:sp>
          <p:nvSpPr>
            <p:cNvPr id="55" name="Oval 54"/>
            <p:cNvSpPr/>
            <p:nvPr/>
          </p:nvSpPr>
          <p:spPr>
            <a:xfrm>
              <a:off x="8079139" y="2935282"/>
              <a:ext cx="362935" cy="362935"/>
            </a:xfrm>
            <a:prstGeom prst="ellipse">
              <a:avLst/>
            </a:prstGeom>
            <a:solidFill>
              <a:srgbClr val="BFBFB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Arial"/>
                </a:rPr>
                <a:t>6</a:t>
              </a:r>
            </a:p>
          </p:txBody>
        </p:sp>
      </p:grpSp>
      <p:sp>
        <p:nvSpPr>
          <p:cNvPr id="56" name="Title 1"/>
          <p:cNvSpPr>
            <a:spLocks noGrp="1"/>
          </p:cNvSpPr>
          <p:nvPr>
            <p:ph type="title"/>
          </p:nvPr>
        </p:nvSpPr>
        <p:spPr>
          <a:xfrm>
            <a:off x="476011" y="381000"/>
            <a:ext cx="11175647" cy="609600"/>
          </a:xfrm>
        </p:spPr>
        <p:txBody>
          <a:bodyPr>
            <a:noAutofit/>
          </a:bodyPr>
          <a:lstStyle/>
          <a:p>
            <a:r>
              <a:rPr lang="en-US" sz="3900" b="1" dirty="0" smtClean="0">
                <a:solidFill>
                  <a:schemeClr val="bg1"/>
                </a:solidFill>
              </a:rPr>
              <a:t>Accountability</a:t>
            </a:r>
            <a:r>
              <a:rPr lang="en-US" sz="3900" b="1" dirty="0" smtClean="0"/>
              <a:t> is key</a:t>
            </a:r>
            <a:endParaRPr lang="en-US" sz="3900" b="1" dirty="0"/>
          </a:p>
        </p:txBody>
      </p:sp>
      <p:sp>
        <p:nvSpPr>
          <p:cNvPr id="60" name="Freeform 457"/>
          <p:cNvSpPr>
            <a:spLocks noEditPoints="1"/>
          </p:cNvSpPr>
          <p:nvPr/>
        </p:nvSpPr>
        <p:spPr bwMode="auto">
          <a:xfrm>
            <a:off x="4255669" y="2297139"/>
            <a:ext cx="508255" cy="461777"/>
          </a:xfrm>
          <a:custGeom>
            <a:avLst/>
            <a:gdLst>
              <a:gd name="T0" fmla="*/ 186 w 186"/>
              <a:gd name="T1" fmla="*/ 51 h 169"/>
              <a:gd name="T2" fmla="*/ 173 w 186"/>
              <a:gd name="T3" fmla="*/ 38 h 169"/>
              <a:gd name="T4" fmla="*/ 164 w 186"/>
              <a:gd name="T5" fmla="*/ 42 h 169"/>
              <a:gd name="T6" fmla="*/ 59 w 186"/>
              <a:gd name="T7" fmla="*/ 148 h 169"/>
              <a:gd name="T8" fmla="*/ 55 w 186"/>
              <a:gd name="T9" fmla="*/ 157 h 169"/>
              <a:gd name="T10" fmla="*/ 68 w 186"/>
              <a:gd name="T11" fmla="*/ 169 h 169"/>
              <a:gd name="T12" fmla="*/ 77 w 186"/>
              <a:gd name="T13" fmla="*/ 165 h 169"/>
              <a:gd name="T14" fmla="*/ 182 w 186"/>
              <a:gd name="T15" fmla="*/ 60 h 169"/>
              <a:gd name="T16" fmla="*/ 186 w 186"/>
              <a:gd name="T17" fmla="*/ 51 h 169"/>
              <a:gd name="T18" fmla="*/ 176 w 186"/>
              <a:gd name="T19" fmla="*/ 54 h 169"/>
              <a:gd name="T20" fmla="*/ 156 w 186"/>
              <a:gd name="T21" fmla="*/ 74 h 169"/>
              <a:gd name="T22" fmla="*/ 150 w 186"/>
              <a:gd name="T23" fmla="*/ 68 h 169"/>
              <a:gd name="T24" fmla="*/ 170 w 186"/>
              <a:gd name="T25" fmla="*/ 48 h 169"/>
              <a:gd name="T26" fmla="*/ 173 w 186"/>
              <a:gd name="T27" fmla="*/ 47 h 169"/>
              <a:gd name="T28" fmla="*/ 177 w 186"/>
              <a:gd name="T29" fmla="*/ 51 h 169"/>
              <a:gd name="T30" fmla="*/ 176 w 186"/>
              <a:gd name="T31" fmla="*/ 54 h 169"/>
              <a:gd name="T32" fmla="*/ 68 w 186"/>
              <a:gd name="T33" fmla="*/ 127 h 169"/>
              <a:gd name="T34" fmla="*/ 13 w 186"/>
              <a:gd name="T35" fmla="*/ 127 h 169"/>
              <a:gd name="T36" fmla="*/ 9 w 186"/>
              <a:gd name="T37" fmla="*/ 123 h 169"/>
              <a:gd name="T38" fmla="*/ 13 w 186"/>
              <a:gd name="T39" fmla="*/ 119 h 169"/>
              <a:gd name="T40" fmla="*/ 76 w 186"/>
              <a:gd name="T41" fmla="*/ 119 h 169"/>
              <a:gd name="T42" fmla="*/ 110 w 186"/>
              <a:gd name="T43" fmla="*/ 85 h 169"/>
              <a:gd name="T44" fmla="*/ 34 w 186"/>
              <a:gd name="T45" fmla="*/ 85 h 169"/>
              <a:gd name="T46" fmla="*/ 34 w 186"/>
              <a:gd name="T47" fmla="*/ 9 h 169"/>
              <a:gd name="T48" fmla="*/ 152 w 186"/>
              <a:gd name="T49" fmla="*/ 9 h 169"/>
              <a:gd name="T50" fmla="*/ 152 w 186"/>
              <a:gd name="T51" fmla="*/ 42 h 169"/>
              <a:gd name="T52" fmla="*/ 161 w 186"/>
              <a:gd name="T53" fmla="*/ 34 h 169"/>
              <a:gd name="T54" fmla="*/ 161 w 186"/>
              <a:gd name="T55" fmla="*/ 5 h 169"/>
              <a:gd name="T56" fmla="*/ 156 w 186"/>
              <a:gd name="T57" fmla="*/ 0 h 169"/>
              <a:gd name="T58" fmla="*/ 30 w 186"/>
              <a:gd name="T59" fmla="*/ 0 h 169"/>
              <a:gd name="T60" fmla="*/ 26 w 186"/>
              <a:gd name="T61" fmla="*/ 5 h 169"/>
              <a:gd name="T62" fmla="*/ 26 w 186"/>
              <a:gd name="T63" fmla="*/ 110 h 169"/>
              <a:gd name="T64" fmla="*/ 13 w 186"/>
              <a:gd name="T65" fmla="*/ 110 h 169"/>
              <a:gd name="T66" fmla="*/ 0 w 186"/>
              <a:gd name="T67" fmla="*/ 123 h 169"/>
              <a:gd name="T68" fmla="*/ 13 w 186"/>
              <a:gd name="T69" fmla="*/ 135 h 169"/>
              <a:gd name="T70" fmla="*/ 59 w 186"/>
              <a:gd name="T71" fmla="*/ 135 h 169"/>
              <a:gd name="T72" fmla="*/ 68 w 186"/>
              <a:gd name="T73" fmla="*/ 127 h 169"/>
              <a:gd name="T74" fmla="*/ 173 w 186"/>
              <a:gd name="T75" fmla="*/ 110 h 169"/>
              <a:gd name="T76" fmla="*/ 161 w 186"/>
              <a:gd name="T77" fmla="*/ 110 h 169"/>
              <a:gd name="T78" fmla="*/ 161 w 186"/>
              <a:gd name="T79" fmla="*/ 94 h 169"/>
              <a:gd name="T80" fmla="*/ 136 w 186"/>
              <a:gd name="T81" fmla="*/ 119 h 169"/>
              <a:gd name="T82" fmla="*/ 173 w 186"/>
              <a:gd name="T83" fmla="*/ 119 h 169"/>
              <a:gd name="T84" fmla="*/ 177 w 186"/>
              <a:gd name="T85" fmla="*/ 123 h 169"/>
              <a:gd name="T86" fmla="*/ 173 w 186"/>
              <a:gd name="T87" fmla="*/ 127 h 169"/>
              <a:gd name="T88" fmla="*/ 127 w 186"/>
              <a:gd name="T89" fmla="*/ 127 h 169"/>
              <a:gd name="T90" fmla="*/ 119 w 186"/>
              <a:gd name="T91" fmla="*/ 135 h 169"/>
              <a:gd name="T92" fmla="*/ 173 w 186"/>
              <a:gd name="T93" fmla="*/ 135 h 169"/>
              <a:gd name="T94" fmla="*/ 186 w 186"/>
              <a:gd name="T95" fmla="*/ 123 h 169"/>
              <a:gd name="T96" fmla="*/ 173 w 186"/>
              <a:gd name="T97" fmla="*/ 11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6" h="169">
                <a:moveTo>
                  <a:pt x="186" y="51"/>
                </a:moveTo>
                <a:cubicBezTo>
                  <a:pt x="186" y="44"/>
                  <a:pt x="180" y="38"/>
                  <a:pt x="173" y="38"/>
                </a:cubicBezTo>
                <a:cubicBezTo>
                  <a:pt x="170" y="38"/>
                  <a:pt x="167" y="40"/>
                  <a:pt x="164" y="42"/>
                </a:cubicBezTo>
                <a:cubicBezTo>
                  <a:pt x="59" y="148"/>
                  <a:pt x="59" y="148"/>
                  <a:pt x="59" y="148"/>
                </a:cubicBezTo>
                <a:cubicBezTo>
                  <a:pt x="57" y="150"/>
                  <a:pt x="55" y="153"/>
                  <a:pt x="55" y="157"/>
                </a:cubicBezTo>
                <a:cubicBezTo>
                  <a:pt x="55" y="164"/>
                  <a:pt x="61" y="169"/>
                  <a:pt x="68" y="169"/>
                </a:cubicBezTo>
                <a:cubicBezTo>
                  <a:pt x="71" y="169"/>
                  <a:pt x="74" y="168"/>
                  <a:pt x="77" y="165"/>
                </a:cubicBezTo>
                <a:cubicBezTo>
                  <a:pt x="182" y="60"/>
                  <a:pt x="182" y="60"/>
                  <a:pt x="182" y="60"/>
                </a:cubicBezTo>
                <a:cubicBezTo>
                  <a:pt x="185" y="58"/>
                  <a:pt x="186" y="55"/>
                  <a:pt x="186" y="51"/>
                </a:cubicBezTo>
                <a:close/>
                <a:moveTo>
                  <a:pt x="176" y="54"/>
                </a:moveTo>
                <a:cubicBezTo>
                  <a:pt x="156" y="74"/>
                  <a:pt x="156" y="74"/>
                  <a:pt x="156" y="74"/>
                </a:cubicBezTo>
                <a:cubicBezTo>
                  <a:pt x="150" y="68"/>
                  <a:pt x="150" y="68"/>
                  <a:pt x="150" y="68"/>
                </a:cubicBezTo>
                <a:cubicBezTo>
                  <a:pt x="170" y="48"/>
                  <a:pt x="170" y="48"/>
                  <a:pt x="170" y="48"/>
                </a:cubicBezTo>
                <a:cubicBezTo>
                  <a:pt x="171" y="47"/>
                  <a:pt x="172" y="47"/>
                  <a:pt x="173" y="47"/>
                </a:cubicBezTo>
                <a:cubicBezTo>
                  <a:pt x="176" y="47"/>
                  <a:pt x="177" y="49"/>
                  <a:pt x="177" y="51"/>
                </a:cubicBezTo>
                <a:cubicBezTo>
                  <a:pt x="177" y="52"/>
                  <a:pt x="177" y="53"/>
                  <a:pt x="176" y="54"/>
                </a:cubicBezTo>
                <a:close/>
                <a:moveTo>
                  <a:pt x="68" y="127"/>
                </a:moveTo>
                <a:cubicBezTo>
                  <a:pt x="13" y="127"/>
                  <a:pt x="13" y="127"/>
                  <a:pt x="13" y="127"/>
                </a:cubicBezTo>
                <a:cubicBezTo>
                  <a:pt x="11" y="127"/>
                  <a:pt x="9" y="125"/>
                  <a:pt x="9" y="123"/>
                </a:cubicBezTo>
                <a:cubicBezTo>
                  <a:pt x="9" y="120"/>
                  <a:pt x="11" y="119"/>
                  <a:pt x="13" y="119"/>
                </a:cubicBezTo>
                <a:cubicBezTo>
                  <a:pt x="76" y="119"/>
                  <a:pt x="76" y="119"/>
                  <a:pt x="76" y="119"/>
                </a:cubicBezTo>
                <a:cubicBezTo>
                  <a:pt x="110" y="85"/>
                  <a:pt x="110" y="85"/>
                  <a:pt x="110" y="85"/>
                </a:cubicBezTo>
                <a:cubicBezTo>
                  <a:pt x="34" y="85"/>
                  <a:pt x="34" y="85"/>
                  <a:pt x="34" y="85"/>
                </a:cubicBezTo>
                <a:cubicBezTo>
                  <a:pt x="34" y="9"/>
                  <a:pt x="34" y="9"/>
                  <a:pt x="34" y="9"/>
                </a:cubicBezTo>
                <a:cubicBezTo>
                  <a:pt x="152" y="9"/>
                  <a:pt x="152" y="9"/>
                  <a:pt x="152" y="9"/>
                </a:cubicBezTo>
                <a:cubicBezTo>
                  <a:pt x="152" y="42"/>
                  <a:pt x="152" y="42"/>
                  <a:pt x="152" y="42"/>
                </a:cubicBezTo>
                <a:cubicBezTo>
                  <a:pt x="161" y="34"/>
                  <a:pt x="161" y="34"/>
                  <a:pt x="161" y="34"/>
                </a:cubicBezTo>
                <a:cubicBezTo>
                  <a:pt x="161" y="5"/>
                  <a:pt x="161" y="5"/>
                  <a:pt x="161" y="5"/>
                </a:cubicBezTo>
                <a:cubicBezTo>
                  <a:pt x="161" y="2"/>
                  <a:pt x="159" y="0"/>
                  <a:pt x="156" y="0"/>
                </a:cubicBezTo>
                <a:cubicBezTo>
                  <a:pt x="30" y="0"/>
                  <a:pt x="30" y="0"/>
                  <a:pt x="30" y="0"/>
                </a:cubicBezTo>
                <a:cubicBezTo>
                  <a:pt x="28" y="0"/>
                  <a:pt x="26" y="2"/>
                  <a:pt x="26" y="5"/>
                </a:cubicBezTo>
                <a:cubicBezTo>
                  <a:pt x="26" y="110"/>
                  <a:pt x="26" y="110"/>
                  <a:pt x="26" y="110"/>
                </a:cubicBezTo>
                <a:cubicBezTo>
                  <a:pt x="13" y="110"/>
                  <a:pt x="13" y="110"/>
                  <a:pt x="13" y="110"/>
                </a:cubicBezTo>
                <a:cubicBezTo>
                  <a:pt x="6" y="110"/>
                  <a:pt x="0" y="116"/>
                  <a:pt x="0" y="123"/>
                </a:cubicBezTo>
                <a:cubicBezTo>
                  <a:pt x="0" y="130"/>
                  <a:pt x="6" y="135"/>
                  <a:pt x="13" y="135"/>
                </a:cubicBezTo>
                <a:cubicBezTo>
                  <a:pt x="59" y="135"/>
                  <a:pt x="59" y="135"/>
                  <a:pt x="59" y="135"/>
                </a:cubicBezTo>
                <a:lnTo>
                  <a:pt x="68" y="127"/>
                </a:lnTo>
                <a:close/>
                <a:moveTo>
                  <a:pt x="173" y="110"/>
                </a:moveTo>
                <a:cubicBezTo>
                  <a:pt x="161" y="110"/>
                  <a:pt x="161" y="110"/>
                  <a:pt x="161" y="110"/>
                </a:cubicBezTo>
                <a:cubicBezTo>
                  <a:pt x="161" y="94"/>
                  <a:pt x="161" y="94"/>
                  <a:pt x="161" y="94"/>
                </a:cubicBezTo>
                <a:cubicBezTo>
                  <a:pt x="136" y="119"/>
                  <a:pt x="136" y="119"/>
                  <a:pt x="136" y="119"/>
                </a:cubicBezTo>
                <a:cubicBezTo>
                  <a:pt x="173" y="119"/>
                  <a:pt x="173" y="119"/>
                  <a:pt x="173" y="119"/>
                </a:cubicBezTo>
                <a:cubicBezTo>
                  <a:pt x="176" y="119"/>
                  <a:pt x="177" y="120"/>
                  <a:pt x="177" y="123"/>
                </a:cubicBezTo>
                <a:cubicBezTo>
                  <a:pt x="177" y="125"/>
                  <a:pt x="176" y="127"/>
                  <a:pt x="173" y="127"/>
                </a:cubicBezTo>
                <a:cubicBezTo>
                  <a:pt x="127" y="127"/>
                  <a:pt x="127" y="127"/>
                  <a:pt x="127" y="127"/>
                </a:cubicBezTo>
                <a:cubicBezTo>
                  <a:pt x="119" y="135"/>
                  <a:pt x="119" y="135"/>
                  <a:pt x="119" y="135"/>
                </a:cubicBezTo>
                <a:cubicBezTo>
                  <a:pt x="173" y="135"/>
                  <a:pt x="173" y="135"/>
                  <a:pt x="173" y="135"/>
                </a:cubicBezTo>
                <a:cubicBezTo>
                  <a:pt x="180" y="135"/>
                  <a:pt x="186" y="130"/>
                  <a:pt x="186" y="123"/>
                </a:cubicBezTo>
                <a:cubicBezTo>
                  <a:pt x="186" y="116"/>
                  <a:pt x="180" y="110"/>
                  <a:pt x="173" y="11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Arial"/>
            </a:endParaRPr>
          </a:p>
        </p:txBody>
      </p:sp>
      <p:sp>
        <p:nvSpPr>
          <p:cNvPr id="61" name="Freeform 350"/>
          <p:cNvSpPr>
            <a:spLocks noEditPoints="1"/>
          </p:cNvSpPr>
          <p:nvPr/>
        </p:nvSpPr>
        <p:spPr bwMode="auto">
          <a:xfrm>
            <a:off x="5447734" y="4887225"/>
            <a:ext cx="526157" cy="526157"/>
          </a:xfrm>
          <a:custGeom>
            <a:avLst/>
            <a:gdLst>
              <a:gd name="T0" fmla="*/ 93 w 185"/>
              <a:gd name="T1" fmla="*/ 0 h 185"/>
              <a:gd name="T2" fmla="*/ 0 w 185"/>
              <a:gd name="T3" fmla="*/ 93 h 185"/>
              <a:gd name="T4" fmla="*/ 93 w 185"/>
              <a:gd name="T5" fmla="*/ 185 h 185"/>
              <a:gd name="T6" fmla="*/ 185 w 185"/>
              <a:gd name="T7" fmla="*/ 93 h 185"/>
              <a:gd name="T8" fmla="*/ 93 w 185"/>
              <a:gd name="T9" fmla="*/ 0 h 185"/>
              <a:gd name="T10" fmla="*/ 88 w 185"/>
              <a:gd name="T11" fmla="*/ 177 h 185"/>
              <a:gd name="T12" fmla="*/ 8 w 185"/>
              <a:gd name="T13" fmla="*/ 97 h 185"/>
              <a:gd name="T14" fmla="*/ 26 w 185"/>
              <a:gd name="T15" fmla="*/ 97 h 185"/>
              <a:gd name="T16" fmla="*/ 35 w 185"/>
              <a:gd name="T17" fmla="*/ 105 h 185"/>
              <a:gd name="T18" fmla="*/ 88 w 185"/>
              <a:gd name="T19" fmla="*/ 151 h 185"/>
              <a:gd name="T20" fmla="*/ 88 w 185"/>
              <a:gd name="T21" fmla="*/ 177 h 185"/>
              <a:gd name="T22" fmla="*/ 88 w 185"/>
              <a:gd name="T23" fmla="*/ 143 h 185"/>
              <a:gd name="T24" fmla="*/ 43 w 185"/>
              <a:gd name="T25" fmla="*/ 104 h 185"/>
              <a:gd name="T26" fmla="*/ 50 w 185"/>
              <a:gd name="T27" fmla="*/ 97 h 185"/>
              <a:gd name="T28" fmla="*/ 72 w 185"/>
              <a:gd name="T29" fmla="*/ 97 h 185"/>
              <a:gd name="T30" fmla="*/ 88 w 185"/>
              <a:gd name="T31" fmla="*/ 113 h 185"/>
              <a:gd name="T32" fmla="*/ 88 w 185"/>
              <a:gd name="T33" fmla="*/ 143 h 185"/>
              <a:gd name="T34" fmla="*/ 88 w 185"/>
              <a:gd name="T35" fmla="*/ 72 h 185"/>
              <a:gd name="T36" fmla="*/ 72 w 185"/>
              <a:gd name="T37" fmla="*/ 88 h 185"/>
              <a:gd name="T38" fmla="*/ 50 w 185"/>
              <a:gd name="T39" fmla="*/ 88 h 185"/>
              <a:gd name="T40" fmla="*/ 43 w 185"/>
              <a:gd name="T41" fmla="*/ 81 h 185"/>
              <a:gd name="T42" fmla="*/ 88 w 185"/>
              <a:gd name="T43" fmla="*/ 42 h 185"/>
              <a:gd name="T44" fmla="*/ 88 w 185"/>
              <a:gd name="T45" fmla="*/ 72 h 185"/>
              <a:gd name="T46" fmla="*/ 88 w 185"/>
              <a:gd name="T47" fmla="*/ 34 h 185"/>
              <a:gd name="T48" fmla="*/ 35 w 185"/>
              <a:gd name="T49" fmla="*/ 80 h 185"/>
              <a:gd name="T50" fmla="*/ 26 w 185"/>
              <a:gd name="T51" fmla="*/ 88 h 185"/>
              <a:gd name="T52" fmla="*/ 8 w 185"/>
              <a:gd name="T53" fmla="*/ 88 h 185"/>
              <a:gd name="T54" fmla="*/ 88 w 185"/>
              <a:gd name="T55" fmla="*/ 8 h 185"/>
              <a:gd name="T56" fmla="*/ 88 w 185"/>
              <a:gd name="T57" fmla="*/ 34 h 185"/>
              <a:gd name="T58" fmla="*/ 97 w 185"/>
              <a:gd name="T59" fmla="*/ 8 h 185"/>
              <a:gd name="T60" fmla="*/ 177 w 185"/>
              <a:gd name="T61" fmla="*/ 88 h 185"/>
              <a:gd name="T62" fmla="*/ 151 w 185"/>
              <a:gd name="T63" fmla="*/ 88 h 185"/>
              <a:gd name="T64" fmla="*/ 142 w 185"/>
              <a:gd name="T65" fmla="*/ 60 h 185"/>
              <a:gd name="T66" fmla="*/ 143 w 185"/>
              <a:gd name="T67" fmla="*/ 55 h 185"/>
              <a:gd name="T68" fmla="*/ 131 w 185"/>
              <a:gd name="T69" fmla="*/ 42 h 185"/>
              <a:gd name="T70" fmla="*/ 125 w 185"/>
              <a:gd name="T71" fmla="*/ 43 h 185"/>
              <a:gd name="T72" fmla="*/ 97 w 185"/>
              <a:gd name="T73" fmla="*/ 34 h 185"/>
              <a:gd name="T74" fmla="*/ 97 w 185"/>
              <a:gd name="T75" fmla="*/ 8 h 185"/>
              <a:gd name="T76" fmla="*/ 97 w 185"/>
              <a:gd name="T77" fmla="*/ 42 h 185"/>
              <a:gd name="T78" fmla="*/ 119 w 185"/>
              <a:gd name="T79" fmla="*/ 49 h 185"/>
              <a:gd name="T80" fmla="*/ 118 w 185"/>
              <a:gd name="T81" fmla="*/ 55 h 185"/>
              <a:gd name="T82" fmla="*/ 131 w 185"/>
              <a:gd name="T83" fmla="*/ 67 h 185"/>
              <a:gd name="T84" fmla="*/ 136 w 185"/>
              <a:gd name="T85" fmla="*/ 66 h 185"/>
              <a:gd name="T86" fmla="*/ 143 w 185"/>
              <a:gd name="T87" fmla="*/ 88 h 185"/>
              <a:gd name="T88" fmla="*/ 113 w 185"/>
              <a:gd name="T89" fmla="*/ 88 h 185"/>
              <a:gd name="T90" fmla="*/ 97 w 185"/>
              <a:gd name="T91" fmla="*/ 72 h 185"/>
              <a:gd name="T92" fmla="*/ 97 w 185"/>
              <a:gd name="T93" fmla="*/ 42 h 185"/>
              <a:gd name="T94" fmla="*/ 97 w 185"/>
              <a:gd name="T95" fmla="*/ 113 h 185"/>
              <a:gd name="T96" fmla="*/ 113 w 185"/>
              <a:gd name="T97" fmla="*/ 97 h 185"/>
              <a:gd name="T98" fmla="*/ 143 w 185"/>
              <a:gd name="T99" fmla="*/ 97 h 185"/>
              <a:gd name="T100" fmla="*/ 97 w 185"/>
              <a:gd name="T101" fmla="*/ 143 h 185"/>
              <a:gd name="T102" fmla="*/ 97 w 185"/>
              <a:gd name="T103" fmla="*/ 113 h 185"/>
              <a:gd name="T104" fmla="*/ 97 w 185"/>
              <a:gd name="T105" fmla="*/ 177 h 185"/>
              <a:gd name="T106" fmla="*/ 97 w 185"/>
              <a:gd name="T107" fmla="*/ 151 h 185"/>
              <a:gd name="T108" fmla="*/ 151 w 185"/>
              <a:gd name="T109" fmla="*/ 97 h 185"/>
              <a:gd name="T110" fmla="*/ 177 w 185"/>
              <a:gd name="T111" fmla="*/ 97 h 185"/>
              <a:gd name="T112" fmla="*/ 97 w 185"/>
              <a:gd name="T113" fmla="*/ 17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5" h="185">
                <a:moveTo>
                  <a:pt x="93" y="0"/>
                </a:moveTo>
                <a:cubicBezTo>
                  <a:pt x="41" y="0"/>
                  <a:pt x="0" y="41"/>
                  <a:pt x="0" y="93"/>
                </a:cubicBezTo>
                <a:cubicBezTo>
                  <a:pt x="0" y="144"/>
                  <a:pt x="41" y="185"/>
                  <a:pt x="93" y="185"/>
                </a:cubicBezTo>
                <a:cubicBezTo>
                  <a:pt x="144" y="185"/>
                  <a:pt x="185" y="144"/>
                  <a:pt x="185" y="93"/>
                </a:cubicBezTo>
                <a:cubicBezTo>
                  <a:pt x="185" y="41"/>
                  <a:pt x="144" y="0"/>
                  <a:pt x="93" y="0"/>
                </a:cubicBezTo>
                <a:close/>
                <a:moveTo>
                  <a:pt x="88" y="177"/>
                </a:moveTo>
                <a:cubicBezTo>
                  <a:pt x="45" y="175"/>
                  <a:pt x="11" y="140"/>
                  <a:pt x="8" y="97"/>
                </a:cubicBezTo>
                <a:cubicBezTo>
                  <a:pt x="26" y="97"/>
                  <a:pt x="26" y="97"/>
                  <a:pt x="26" y="97"/>
                </a:cubicBezTo>
                <a:cubicBezTo>
                  <a:pt x="27" y="101"/>
                  <a:pt x="31" y="104"/>
                  <a:pt x="35" y="105"/>
                </a:cubicBezTo>
                <a:cubicBezTo>
                  <a:pt x="40" y="130"/>
                  <a:pt x="62" y="150"/>
                  <a:pt x="88" y="151"/>
                </a:cubicBezTo>
                <a:lnTo>
                  <a:pt x="88" y="177"/>
                </a:lnTo>
                <a:close/>
                <a:moveTo>
                  <a:pt x="88" y="143"/>
                </a:moveTo>
                <a:cubicBezTo>
                  <a:pt x="66" y="141"/>
                  <a:pt x="48" y="125"/>
                  <a:pt x="43" y="104"/>
                </a:cubicBezTo>
                <a:cubicBezTo>
                  <a:pt x="46" y="102"/>
                  <a:pt x="48" y="100"/>
                  <a:pt x="50" y="97"/>
                </a:cubicBezTo>
                <a:cubicBezTo>
                  <a:pt x="72" y="97"/>
                  <a:pt x="72" y="97"/>
                  <a:pt x="72" y="97"/>
                </a:cubicBezTo>
                <a:cubicBezTo>
                  <a:pt x="74" y="105"/>
                  <a:pt x="80" y="112"/>
                  <a:pt x="88" y="113"/>
                </a:cubicBezTo>
                <a:lnTo>
                  <a:pt x="88" y="143"/>
                </a:lnTo>
                <a:close/>
                <a:moveTo>
                  <a:pt x="88" y="72"/>
                </a:moveTo>
                <a:cubicBezTo>
                  <a:pt x="80" y="74"/>
                  <a:pt x="74" y="80"/>
                  <a:pt x="72" y="88"/>
                </a:cubicBezTo>
                <a:cubicBezTo>
                  <a:pt x="50" y="88"/>
                  <a:pt x="50" y="88"/>
                  <a:pt x="50" y="88"/>
                </a:cubicBezTo>
                <a:cubicBezTo>
                  <a:pt x="48" y="85"/>
                  <a:pt x="46" y="83"/>
                  <a:pt x="43" y="81"/>
                </a:cubicBezTo>
                <a:cubicBezTo>
                  <a:pt x="48" y="60"/>
                  <a:pt x="66" y="44"/>
                  <a:pt x="88" y="42"/>
                </a:cubicBezTo>
                <a:lnTo>
                  <a:pt x="88" y="72"/>
                </a:lnTo>
                <a:close/>
                <a:moveTo>
                  <a:pt x="88" y="34"/>
                </a:moveTo>
                <a:cubicBezTo>
                  <a:pt x="62" y="36"/>
                  <a:pt x="40" y="55"/>
                  <a:pt x="35" y="80"/>
                </a:cubicBezTo>
                <a:cubicBezTo>
                  <a:pt x="31" y="81"/>
                  <a:pt x="27" y="84"/>
                  <a:pt x="26" y="88"/>
                </a:cubicBezTo>
                <a:cubicBezTo>
                  <a:pt x="8" y="88"/>
                  <a:pt x="8" y="88"/>
                  <a:pt x="8" y="88"/>
                </a:cubicBezTo>
                <a:cubicBezTo>
                  <a:pt x="11" y="45"/>
                  <a:pt x="45" y="11"/>
                  <a:pt x="88" y="8"/>
                </a:cubicBezTo>
                <a:lnTo>
                  <a:pt x="88" y="34"/>
                </a:lnTo>
                <a:close/>
                <a:moveTo>
                  <a:pt x="97" y="8"/>
                </a:moveTo>
                <a:cubicBezTo>
                  <a:pt x="140" y="11"/>
                  <a:pt x="175" y="45"/>
                  <a:pt x="177" y="88"/>
                </a:cubicBezTo>
                <a:cubicBezTo>
                  <a:pt x="151" y="88"/>
                  <a:pt x="151" y="88"/>
                  <a:pt x="151" y="88"/>
                </a:cubicBezTo>
                <a:cubicBezTo>
                  <a:pt x="151" y="78"/>
                  <a:pt x="147" y="68"/>
                  <a:pt x="142" y="60"/>
                </a:cubicBezTo>
                <a:cubicBezTo>
                  <a:pt x="143" y="59"/>
                  <a:pt x="143" y="57"/>
                  <a:pt x="143" y="55"/>
                </a:cubicBezTo>
                <a:cubicBezTo>
                  <a:pt x="143" y="48"/>
                  <a:pt x="138" y="42"/>
                  <a:pt x="131" y="42"/>
                </a:cubicBezTo>
                <a:cubicBezTo>
                  <a:pt x="129" y="42"/>
                  <a:pt x="127" y="42"/>
                  <a:pt x="125" y="43"/>
                </a:cubicBezTo>
                <a:cubicBezTo>
                  <a:pt x="117" y="38"/>
                  <a:pt x="107" y="34"/>
                  <a:pt x="97" y="34"/>
                </a:cubicBezTo>
                <a:lnTo>
                  <a:pt x="97" y="8"/>
                </a:lnTo>
                <a:close/>
                <a:moveTo>
                  <a:pt x="97" y="42"/>
                </a:moveTo>
                <a:cubicBezTo>
                  <a:pt x="105" y="43"/>
                  <a:pt x="112" y="45"/>
                  <a:pt x="119" y="49"/>
                </a:cubicBezTo>
                <a:cubicBezTo>
                  <a:pt x="118" y="51"/>
                  <a:pt x="118" y="53"/>
                  <a:pt x="118" y="55"/>
                </a:cubicBezTo>
                <a:cubicBezTo>
                  <a:pt x="118" y="62"/>
                  <a:pt x="124" y="67"/>
                  <a:pt x="131" y="67"/>
                </a:cubicBezTo>
                <a:cubicBezTo>
                  <a:pt x="132" y="67"/>
                  <a:pt x="134" y="67"/>
                  <a:pt x="136" y="66"/>
                </a:cubicBezTo>
                <a:cubicBezTo>
                  <a:pt x="140" y="73"/>
                  <a:pt x="142" y="80"/>
                  <a:pt x="143" y="88"/>
                </a:cubicBezTo>
                <a:cubicBezTo>
                  <a:pt x="113" y="88"/>
                  <a:pt x="113" y="88"/>
                  <a:pt x="113" y="88"/>
                </a:cubicBezTo>
                <a:cubicBezTo>
                  <a:pt x="112" y="80"/>
                  <a:pt x="105" y="74"/>
                  <a:pt x="97" y="72"/>
                </a:cubicBezTo>
                <a:lnTo>
                  <a:pt x="97" y="42"/>
                </a:lnTo>
                <a:close/>
                <a:moveTo>
                  <a:pt x="97" y="113"/>
                </a:moveTo>
                <a:cubicBezTo>
                  <a:pt x="105" y="112"/>
                  <a:pt x="112" y="105"/>
                  <a:pt x="113" y="97"/>
                </a:cubicBezTo>
                <a:cubicBezTo>
                  <a:pt x="143" y="97"/>
                  <a:pt x="143" y="97"/>
                  <a:pt x="143" y="97"/>
                </a:cubicBezTo>
                <a:cubicBezTo>
                  <a:pt x="141" y="121"/>
                  <a:pt x="121" y="141"/>
                  <a:pt x="97" y="143"/>
                </a:cubicBezTo>
                <a:lnTo>
                  <a:pt x="97" y="113"/>
                </a:lnTo>
                <a:close/>
                <a:moveTo>
                  <a:pt x="97" y="177"/>
                </a:moveTo>
                <a:cubicBezTo>
                  <a:pt x="97" y="151"/>
                  <a:pt x="97" y="151"/>
                  <a:pt x="97" y="151"/>
                </a:cubicBezTo>
                <a:cubicBezTo>
                  <a:pt x="126" y="149"/>
                  <a:pt x="149" y="126"/>
                  <a:pt x="151" y="97"/>
                </a:cubicBezTo>
                <a:cubicBezTo>
                  <a:pt x="177" y="97"/>
                  <a:pt x="177" y="97"/>
                  <a:pt x="177" y="97"/>
                </a:cubicBezTo>
                <a:cubicBezTo>
                  <a:pt x="175" y="140"/>
                  <a:pt x="140" y="175"/>
                  <a:pt x="97" y="177"/>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srgbClr val="000000"/>
              </a:solidFill>
              <a:effectLst/>
              <a:uLnTx/>
              <a:uFillTx/>
              <a:latin typeface="Arial"/>
            </a:endParaRPr>
          </a:p>
        </p:txBody>
      </p:sp>
      <p:sp>
        <p:nvSpPr>
          <p:cNvPr id="62" name="Freeform 154"/>
          <p:cNvSpPr>
            <a:spLocks noEditPoints="1"/>
          </p:cNvSpPr>
          <p:nvPr/>
        </p:nvSpPr>
        <p:spPr bwMode="auto">
          <a:xfrm>
            <a:off x="6571254" y="2266197"/>
            <a:ext cx="523961" cy="427848"/>
          </a:xfrm>
          <a:custGeom>
            <a:avLst/>
            <a:gdLst>
              <a:gd name="T0" fmla="*/ 111 w 186"/>
              <a:gd name="T1" fmla="*/ 95 h 152"/>
              <a:gd name="T2" fmla="*/ 122 w 186"/>
              <a:gd name="T3" fmla="*/ 55 h 152"/>
              <a:gd name="T4" fmla="*/ 110 w 186"/>
              <a:gd name="T5" fmla="*/ 3 h 152"/>
              <a:gd name="T6" fmla="*/ 80 w 186"/>
              <a:gd name="T7" fmla="*/ 4 h 152"/>
              <a:gd name="T8" fmla="*/ 64 w 186"/>
              <a:gd name="T9" fmla="*/ 54 h 152"/>
              <a:gd name="T10" fmla="*/ 74 w 186"/>
              <a:gd name="T11" fmla="*/ 95 h 152"/>
              <a:gd name="T12" fmla="*/ 29 w 186"/>
              <a:gd name="T13" fmla="*/ 147 h 152"/>
              <a:gd name="T14" fmla="*/ 152 w 186"/>
              <a:gd name="T15" fmla="*/ 152 h 152"/>
              <a:gd name="T16" fmla="*/ 126 w 186"/>
              <a:gd name="T17" fmla="*/ 115 h 152"/>
              <a:gd name="T18" fmla="*/ 61 w 186"/>
              <a:gd name="T19" fmla="*/ 123 h 152"/>
              <a:gd name="T20" fmla="*/ 83 w 186"/>
              <a:gd name="T21" fmla="*/ 95 h 152"/>
              <a:gd name="T22" fmla="*/ 72 w 186"/>
              <a:gd name="T23" fmla="*/ 68 h 152"/>
              <a:gd name="T24" fmla="*/ 72 w 186"/>
              <a:gd name="T25" fmla="*/ 51 h 152"/>
              <a:gd name="T26" fmla="*/ 84 w 186"/>
              <a:gd name="T27" fmla="*/ 12 h 152"/>
              <a:gd name="T28" fmla="*/ 98 w 186"/>
              <a:gd name="T29" fmla="*/ 8 h 152"/>
              <a:gd name="T30" fmla="*/ 114 w 186"/>
              <a:gd name="T31" fmla="*/ 23 h 152"/>
              <a:gd name="T32" fmla="*/ 113 w 186"/>
              <a:gd name="T33" fmla="*/ 57 h 152"/>
              <a:gd name="T34" fmla="*/ 112 w 186"/>
              <a:gd name="T35" fmla="*/ 69 h 152"/>
              <a:gd name="T36" fmla="*/ 124 w 186"/>
              <a:gd name="T37" fmla="*/ 123 h 152"/>
              <a:gd name="T38" fmla="*/ 147 w 186"/>
              <a:gd name="T39" fmla="*/ 143 h 152"/>
              <a:gd name="T40" fmla="*/ 20 w 186"/>
              <a:gd name="T41" fmla="*/ 113 h 152"/>
              <a:gd name="T42" fmla="*/ 29 w 186"/>
              <a:gd name="T43" fmla="*/ 69 h 152"/>
              <a:gd name="T44" fmla="*/ 29 w 186"/>
              <a:gd name="T45" fmla="*/ 68 h 152"/>
              <a:gd name="T46" fmla="*/ 29 w 186"/>
              <a:gd name="T47" fmla="*/ 55 h 152"/>
              <a:gd name="T48" fmla="*/ 35 w 186"/>
              <a:gd name="T49" fmla="*/ 28 h 152"/>
              <a:gd name="T50" fmla="*/ 46 w 186"/>
              <a:gd name="T51" fmla="*/ 25 h 152"/>
              <a:gd name="T52" fmla="*/ 53 w 186"/>
              <a:gd name="T53" fmla="*/ 22 h 152"/>
              <a:gd name="T54" fmla="*/ 46 w 186"/>
              <a:gd name="T55" fmla="*/ 17 h 152"/>
              <a:gd name="T56" fmla="*/ 18 w 186"/>
              <a:gd name="T57" fmla="*/ 36 h 152"/>
              <a:gd name="T58" fmla="*/ 22 w 186"/>
              <a:gd name="T59" fmla="*/ 74 h 152"/>
              <a:gd name="T60" fmla="*/ 18 w 186"/>
              <a:gd name="T61" fmla="*/ 105 h 152"/>
              <a:gd name="T62" fmla="*/ 4 w 186"/>
              <a:gd name="T63" fmla="*/ 135 h 152"/>
              <a:gd name="T64" fmla="*/ 27 w 186"/>
              <a:gd name="T65" fmla="*/ 126 h 152"/>
              <a:gd name="T66" fmla="*/ 20 w 186"/>
              <a:gd name="T67" fmla="*/ 113 h 152"/>
              <a:gd name="T68" fmla="*/ 158 w 186"/>
              <a:gd name="T69" fmla="*/ 91 h 152"/>
              <a:gd name="T70" fmla="*/ 164 w 186"/>
              <a:gd name="T71" fmla="*/ 59 h 152"/>
              <a:gd name="T72" fmla="*/ 153 w 186"/>
              <a:gd name="T73" fmla="*/ 20 h 152"/>
              <a:gd name="T74" fmla="*/ 131 w 186"/>
              <a:gd name="T75" fmla="*/ 18 h 152"/>
              <a:gd name="T76" fmla="*/ 134 w 186"/>
              <a:gd name="T77" fmla="*/ 26 h 152"/>
              <a:gd name="T78" fmla="*/ 149 w 186"/>
              <a:gd name="T79" fmla="*/ 27 h 152"/>
              <a:gd name="T80" fmla="*/ 159 w 186"/>
              <a:gd name="T81" fmla="*/ 39 h 152"/>
              <a:gd name="T82" fmla="*/ 156 w 186"/>
              <a:gd name="T83" fmla="*/ 61 h 152"/>
              <a:gd name="T84" fmla="*/ 157 w 186"/>
              <a:gd name="T85" fmla="*/ 69 h 152"/>
              <a:gd name="T86" fmla="*/ 150 w 186"/>
              <a:gd name="T87" fmla="*/ 91 h 152"/>
              <a:gd name="T88" fmla="*/ 177 w 186"/>
              <a:gd name="T89" fmla="*/ 126 h 152"/>
              <a:gd name="T90" fmla="*/ 163 w 186"/>
              <a:gd name="T91" fmla="*/ 135 h 152"/>
              <a:gd name="T92" fmla="*/ 186 w 186"/>
              <a:gd name="T93" fmla="*/ 13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6" h="152">
                <a:moveTo>
                  <a:pt x="126" y="115"/>
                </a:moveTo>
                <a:cubicBezTo>
                  <a:pt x="126" y="115"/>
                  <a:pt x="111" y="111"/>
                  <a:pt x="111" y="95"/>
                </a:cubicBezTo>
                <a:cubicBezTo>
                  <a:pt x="111" y="81"/>
                  <a:pt x="117" y="76"/>
                  <a:pt x="120" y="73"/>
                </a:cubicBezTo>
                <a:cubicBezTo>
                  <a:pt x="120" y="73"/>
                  <a:pt x="125" y="69"/>
                  <a:pt x="122" y="55"/>
                </a:cubicBezTo>
                <a:cubicBezTo>
                  <a:pt x="127" y="47"/>
                  <a:pt x="129" y="35"/>
                  <a:pt x="122" y="19"/>
                </a:cubicBezTo>
                <a:cubicBezTo>
                  <a:pt x="118" y="10"/>
                  <a:pt x="115" y="5"/>
                  <a:pt x="110" y="3"/>
                </a:cubicBezTo>
                <a:cubicBezTo>
                  <a:pt x="106" y="0"/>
                  <a:pt x="102" y="0"/>
                  <a:pt x="98" y="0"/>
                </a:cubicBezTo>
                <a:cubicBezTo>
                  <a:pt x="90" y="0"/>
                  <a:pt x="83" y="2"/>
                  <a:pt x="80" y="4"/>
                </a:cubicBezTo>
                <a:cubicBezTo>
                  <a:pt x="72" y="8"/>
                  <a:pt x="66" y="12"/>
                  <a:pt x="61" y="25"/>
                </a:cubicBezTo>
                <a:cubicBezTo>
                  <a:pt x="56" y="36"/>
                  <a:pt x="62" y="48"/>
                  <a:pt x="64" y="54"/>
                </a:cubicBezTo>
                <a:cubicBezTo>
                  <a:pt x="61" y="68"/>
                  <a:pt x="66" y="73"/>
                  <a:pt x="66" y="73"/>
                </a:cubicBezTo>
                <a:cubicBezTo>
                  <a:pt x="68" y="76"/>
                  <a:pt x="74" y="81"/>
                  <a:pt x="74" y="95"/>
                </a:cubicBezTo>
                <a:cubicBezTo>
                  <a:pt x="74" y="111"/>
                  <a:pt x="59" y="115"/>
                  <a:pt x="59" y="115"/>
                </a:cubicBezTo>
                <a:cubicBezTo>
                  <a:pt x="50" y="118"/>
                  <a:pt x="29" y="125"/>
                  <a:pt x="29" y="147"/>
                </a:cubicBezTo>
                <a:cubicBezTo>
                  <a:pt x="29" y="147"/>
                  <a:pt x="29" y="152"/>
                  <a:pt x="34" y="152"/>
                </a:cubicBezTo>
                <a:cubicBezTo>
                  <a:pt x="152" y="152"/>
                  <a:pt x="152" y="152"/>
                  <a:pt x="152" y="152"/>
                </a:cubicBezTo>
                <a:cubicBezTo>
                  <a:pt x="156" y="152"/>
                  <a:pt x="156" y="147"/>
                  <a:pt x="156" y="147"/>
                </a:cubicBezTo>
                <a:cubicBezTo>
                  <a:pt x="156" y="125"/>
                  <a:pt x="136" y="118"/>
                  <a:pt x="126" y="115"/>
                </a:cubicBezTo>
                <a:close/>
                <a:moveTo>
                  <a:pt x="38" y="143"/>
                </a:moveTo>
                <a:cubicBezTo>
                  <a:pt x="40" y="131"/>
                  <a:pt x="51" y="127"/>
                  <a:pt x="61" y="123"/>
                </a:cubicBezTo>
                <a:cubicBezTo>
                  <a:pt x="62" y="123"/>
                  <a:pt x="62" y="123"/>
                  <a:pt x="62" y="123"/>
                </a:cubicBezTo>
                <a:cubicBezTo>
                  <a:pt x="69" y="121"/>
                  <a:pt x="83" y="112"/>
                  <a:pt x="83" y="95"/>
                </a:cubicBezTo>
                <a:cubicBezTo>
                  <a:pt x="83" y="80"/>
                  <a:pt x="77" y="73"/>
                  <a:pt x="73" y="69"/>
                </a:cubicBezTo>
                <a:cubicBezTo>
                  <a:pt x="73" y="69"/>
                  <a:pt x="72" y="68"/>
                  <a:pt x="72" y="68"/>
                </a:cubicBezTo>
                <a:cubicBezTo>
                  <a:pt x="72" y="67"/>
                  <a:pt x="71" y="64"/>
                  <a:pt x="73" y="56"/>
                </a:cubicBezTo>
                <a:cubicBezTo>
                  <a:pt x="73" y="53"/>
                  <a:pt x="72" y="51"/>
                  <a:pt x="72" y="51"/>
                </a:cubicBezTo>
                <a:cubicBezTo>
                  <a:pt x="70" y="45"/>
                  <a:pt x="65" y="36"/>
                  <a:pt x="69" y="28"/>
                </a:cubicBezTo>
                <a:cubicBezTo>
                  <a:pt x="73" y="17"/>
                  <a:pt x="77" y="15"/>
                  <a:pt x="84" y="12"/>
                </a:cubicBezTo>
                <a:cubicBezTo>
                  <a:pt x="84" y="12"/>
                  <a:pt x="84" y="12"/>
                  <a:pt x="85" y="11"/>
                </a:cubicBezTo>
                <a:cubicBezTo>
                  <a:pt x="86" y="10"/>
                  <a:pt x="92" y="8"/>
                  <a:pt x="98" y="8"/>
                </a:cubicBezTo>
                <a:cubicBezTo>
                  <a:pt x="101" y="8"/>
                  <a:pt x="104" y="9"/>
                  <a:pt x="106" y="10"/>
                </a:cubicBezTo>
                <a:cubicBezTo>
                  <a:pt x="108" y="11"/>
                  <a:pt x="111" y="14"/>
                  <a:pt x="114" y="23"/>
                </a:cubicBezTo>
                <a:cubicBezTo>
                  <a:pt x="121" y="38"/>
                  <a:pt x="117" y="47"/>
                  <a:pt x="115" y="50"/>
                </a:cubicBezTo>
                <a:cubicBezTo>
                  <a:pt x="113" y="52"/>
                  <a:pt x="113" y="54"/>
                  <a:pt x="113" y="57"/>
                </a:cubicBezTo>
                <a:cubicBezTo>
                  <a:pt x="115" y="64"/>
                  <a:pt x="114" y="67"/>
                  <a:pt x="114" y="67"/>
                </a:cubicBezTo>
                <a:cubicBezTo>
                  <a:pt x="114" y="67"/>
                  <a:pt x="113" y="69"/>
                  <a:pt x="112" y="69"/>
                </a:cubicBezTo>
                <a:cubicBezTo>
                  <a:pt x="109" y="73"/>
                  <a:pt x="103" y="80"/>
                  <a:pt x="103" y="95"/>
                </a:cubicBezTo>
                <a:cubicBezTo>
                  <a:pt x="103" y="112"/>
                  <a:pt x="116" y="121"/>
                  <a:pt x="124" y="123"/>
                </a:cubicBezTo>
                <a:cubicBezTo>
                  <a:pt x="124" y="123"/>
                  <a:pt x="124" y="123"/>
                  <a:pt x="124" y="123"/>
                </a:cubicBezTo>
                <a:cubicBezTo>
                  <a:pt x="135" y="127"/>
                  <a:pt x="145" y="131"/>
                  <a:pt x="147" y="143"/>
                </a:cubicBezTo>
                <a:lnTo>
                  <a:pt x="38" y="143"/>
                </a:lnTo>
                <a:close/>
                <a:moveTo>
                  <a:pt x="20" y="113"/>
                </a:moveTo>
                <a:cubicBezTo>
                  <a:pt x="26" y="112"/>
                  <a:pt x="36" y="105"/>
                  <a:pt x="36" y="91"/>
                </a:cubicBezTo>
                <a:cubicBezTo>
                  <a:pt x="36" y="78"/>
                  <a:pt x="32" y="72"/>
                  <a:pt x="29" y="69"/>
                </a:cubicBezTo>
                <a:cubicBezTo>
                  <a:pt x="29" y="69"/>
                  <a:pt x="29" y="69"/>
                  <a:pt x="29" y="69"/>
                </a:cubicBezTo>
                <a:cubicBezTo>
                  <a:pt x="29" y="69"/>
                  <a:pt x="29" y="69"/>
                  <a:pt x="29" y="68"/>
                </a:cubicBezTo>
                <a:cubicBezTo>
                  <a:pt x="29" y="68"/>
                  <a:pt x="28" y="66"/>
                  <a:pt x="29" y="61"/>
                </a:cubicBezTo>
                <a:cubicBezTo>
                  <a:pt x="30" y="59"/>
                  <a:pt x="29" y="57"/>
                  <a:pt x="29" y="55"/>
                </a:cubicBezTo>
                <a:cubicBezTo>
                  <a:pt x="27" y="52"/>
                  <a:pt x="24" y="45"/>
                  <a:pt x="26" y="39"/>
                </a:cubicBezTo>
                <a:cubicBezTo>
                  <a:pt x="30" y="30"/>
                  <a:pt x="31" y="30"/>
                  <a:pt x="35" y="28"/>
                </a:cubicBezTo>
                <a:cubicBezTo>
                  <a:pt x="36" y="28"/>
                  <a:pt x="36" y="27"/>
                  <a:pt x="37" y="27"/>
                </a:cubicBezTo>
                <a:cubicBezTo>
                  <a:pt x="38" y="27"/>
                  <a:pt x="42" y="25"/>
                  <a:pt x="46" y="25"/>
                </a:cubicBezTo>
                <a:cubicBezTo>
                  <a:pt x="48" y="25"/>
                  <a:pt x="50" y="25"/>
                  <a:pt x="52" y="26"/>
                </a:cubicBezTo>
                <a:cubicBezTo>
                  <a:pt x="52" y="25"/>
                  <a:pt x="52" y="23"/>
                  <a:pt x="53" y="22"/>
                </a:cubicBezTo>
                <a:cubicBezTo>
                  <a:pt x="53" y="20"/>
                  <a:pt x="54" y="19"/>
                  <a:pt x="55" y="18"/>
                </a:cubicBezTo>
                <a:cubicBezTo>
                  <a:pt x="52" y="17"/>
                  <a:pt x="49" y="17"/>
                  <a:pt x="46" y="17"/>
                </a:cubicBezTo>
                <a:cubicBezTo>
                  <a:pt x="40" y="17"/>
                  <a:pt x="34" y="19"/>
                  <a:pt x="32" y="20"/>
                </a:cubicBezTo>
                <a:cubicBezTo>
                  <a:pt x="25" y="23"/>
                  <a:pt x="22" y="26"/>
                  <a:pt x="18" y="36"/>
                </a:cubicBezTo>
                <a:cubicBezTo>
                  <a:pt x="15" y="45"/>
                  <a:pt x="19" y="54"/>
                  <a:pt x="21" y="59"/>
                </a:cubicBezTo>
                <a:cubicBezTo>
                  <a:pt x="18" y="70"/>
                  <a:pt x="22" y="74"/>
                  <a:pt x="22" y="74"/>
                </a:cubicBezTo>
                <a:cubicBezTo>
                  <a:pt x="24" y="76"/>
                  <a:pt x="27" y="80"/>
                  <a:pt x="27" y="91"/>
                </a:cubicBezTo>
                <a:cubicBezTo>
                  <a:pt x="27" y="103"/>
                  <a:pt x="18" y="105"/>
                  <a:pt x="18" y="105"/>
                </a:cubicBezTo>
                <a:cubicBezTo>
                  <a:pt x="10" y="108"/>
                  <a:pt x="0" y="114"/>
                  <a:pt x="0" y="130"/>
                </a:cubicBezTo>
                <a:cubicBezTo>
                  <a:pt x="0" y="130"/>
                  <a:pt x="0" y="135"/>
                  <a:pt x="4" y="135"/>
                </a:cubicBezTo>
                <a:cubicBezTo>
                  <a:pt x="23" y="135"/>
                  <a:pt x="23" y="135"/>
                  <a:pt x="23" y="135"/>
                </a:cubicBezTo>
                <a:cubicBezTo>
                  <a:pt x="24" y="132"/>
                  <a:pt x="25" y="129"/>
                  <a:pt x="27" y="126"/>
                </a:cubicBezTo>
                <a:cubicBezTo>
                  <a:pt x="9" y="126"/>
                  <a:pt x="9" y="126"/>
                  <a:pt x="9" y="126"/>
                </a:cubicBezTo>
                <a:cubicBezTo>
                  <a:pt x="10" y="118"/>
                  <a:pt x="15" y="115"/>
                  <a:pt x="20" y="113"/>
                </a:cubicBezTo>
                <a:close/>
                <a:moveTo>
                  <a:pt x="168" y="105"/>
                </a:moveTo>
                <a:cubicBezTo>
                  <a:pt x="168" y="105"/>
                  <a:pt x="158" y="103"/>
                  <a:pt x="158" y="91"/>
                </a:cubicBezTo>
                <a:cubicBezTo>
                  <a:pt x="158" y="80"/>
                  <a:pt x="161" y="76"/>
                  <a:pt x="163" y="74"/>
                </a:cubicBezTo>
                <a:cubicBezTo>
                  <a:pt x="163" y="74"/>
                  <a:pt x="167" y="70"/>
                  <a:pt x="164" y="59"/>
                </a:cubicBezTo>
                <a:cubicBezTo>
                  <a:pt x="167" y="54"/>
                  <a:pt x="171" y="45"/>
                  <a:pt x="167" y="36"/>
                </a:cubicBezTo>
                <a:cubicBezTo>
                  <a:pt x="163" y="26"/>
                  <a:pt x="160" y="23"/>
                  <a:pt x="153" y="20"/>
                </a:cubicBezTo>
                <a:cubicBezTo>
                  <a:pt x="151" y="19"/>
                  <a:pt x="145" y="17"/>
                  <a:pt x="139" y="17"/>
                </a:cubicBezTo>
                <a:cubicBezTo>
                  <a:pt x="136" y="17"/>
                  <a:pt x="133" y="17"/>
                  <a:pt x="131" y="18"/>
                </a:cubicBezTo>
                <a:cubicBezTo>
                  <a:pt x="132" y="21"/>
                  <a:pt x="133" y="24"/>
                  <a:pt x="133" y="26"/>
                </a:cubicBezTo>
                <a:cubicBezTo>
                  <a:pt x="133" y="26"/>
                  <a:pt x="134" y="26"/>
                  <a:pt x="134" y="26"/>
                </a:cubicBezTo>
                <a:cubicBezTo>
                  <a:pt x="135" y="25"/>
                  <a:pt x="137" y="25"/>
                  <a:pt x="139" y="25"/>
                </a:cubicBezTo>
                <a:cubicBezTo>
                  <a:pt x="144" y="25"/>
                  <a:pt x="148" y="27"/>
                  <a:pt x="149" y="27"/>
                </a:cubicBezTo>
                <a:cubicBezTo>
                  <a:pt x="149" y="27"/>
                  <a:pt x="150" y="28"/>
                  <a:pt x="150" y="28"/>
                </a:cubicBezTo>
                <a:cubicBezTo>
                  <a:pt x="154" y="30"/>
                  <a:pt x="156" y="30"/>
                  <a:pt x="159" y="39"/>
                </a:cubicBezTo>
                <a:cubicBezTo>
                  <a:pt x="162" y="45"/>
                  <a:pt x="159" y="52"/>
                  <a:pt x="157" y="55"/>
                </a:cubicBezTo>
                <a:cubicBezTo>
                  <a:pt x="156" y="57"/>
                  <a:pt x="156" y="59"/>
                  <a:pt x="156" y="61"/>
                </a:cubicBezTo>
                <a:cubicBezTo>
                  <a:pt x="157" y="66"/>
                  <a:pt x="157" y="68"/>
                  <a:pt x="157" y="68"/>
                </a:cubicBezTo>
                <a:cubicBezTo>
                  <a:pt x="157" y="69"/>
                  <a:pt x="157" y="69"/>
                  <a:pt x="157" y="69"/>
                </a:cubicBezTo>
                <a:cubicBezTo>
                  <a:pt x="156" y="69"/>
                  <a:pt x="156" y="69"/>
                  <a:pt x="156" y="69"/>
                </a:cubicBezTo>
                <a:cubicBezTo>
                  <a:pt x="154" y="72"/>
                  <a:pt x="150" y="78"/>
                  <a:pt x="150" y="91"/>
                </a:cubicBezTo>
                <a:cubicBezTo>
                  <a:pt x="150" y="105"/>
                  <a:pt x="160" y="112"/>
                  <a:pt x="165" y="113"/>
                </a:cubicBezTo>
                <a:cubicBezTo>
                  <a:pt x="171" y="115"/>
                  <a:pt x="176" y="118"/>
                  <a:pt x="177" y="126"/>
                </a:cubicBezTo>
                <a:cubicBezTo>
                  <a:pt x="159" y="126"/>
                  <a:pt x="159" y="126"/>
                  <a:pt x="159" y="126"/>
                </a:cubicBezTo>
                <a:cubicBezTo>
                  <a:pt x="160" y="129"/>
                  <a:pt x="162" y="132"/>
                  <a:pt x="163" y="135"/>
                </a:cubicBezTo>
                <a:cubicBezTo>
                  <a:pt x="181" y="135"/>
                  <a:pt x="181" y="135"/>
                  <a:pt x="181" y="135"/>
                </a:cubicBezTo>
                <a:cubicBezTo>
                  <a:pt x="186" y="135"/>
                  <a:pt x="186" y="130"/>
                  <a:pt x="186" y="130"/>
                </a:cubicBezTo>
                <a:cubicBezTo>
                  <a:pt x="186" y="114"/>
                  <a:pt x="175" y="108"/>
                  <a:pt x="168" y="105"/>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black"/>
              </a:solidFill>
              <a:effectLst/>
              <a:uLnTx/>
              <a:uFillTx/>
              <a:latin typeface="Arial"/>
            </a:endParaRPr>
          </a:p>
        </p:txBody>
      </p:sp>
      <p:sp>
        <p:nvSpPr>
          <p:cNvPr id="63" name="Freeform 252"/>
          <p:cNvSpPr>
            <a:spLocks noEditPoints="1"/>
          </p:cNvSpPr>
          <p:nvPr/>
        </p:nvSpPr>
        <p:spPr bwMode="auto">
          <a:xfrm>
            <a:off x="7671355" y="4876106"/>
            <a:ext cx="531084" cy="386100"/>
          </a:xfrm>
          <a:custGeom>
            <a:avLst/>
            <a:gdLst>
              <a:gd name="T0" fmla="*/ 0 w 185"/>
              <a:gd name="T1" fmla="*/ 42 h 135"/>
              <a:gd name="T2" fmla="*/ 177 w 185"/>
              <a:gd name="T3" fmla="*/ 135 h 135"/>
              <a:gd name="T4" fmla="*/ 177 w 185"/>
              <a:gd name="T5" fmla="*/ 34 h 135"/>
              <a:gd name="T6" fmla="*/ 12 w 185"/>
              <a:gd name="T7" fmla="*/ 51 h 135"/>
              <a:gd name="T8" fmla="*/ 12 w 185"/>
              <a:gd name="T9" fmla="*/ 126 h 135"/>
              <a:gd name="T10" fmla="*/ 16 w 185"/>
              <a:gd name="T11" fmla="*/ 122 h 135"/>
              <a:gd name="T12" fmla="*/ 168 w 185"/>
              <a:gd name="T13" fmla="*/ 122 h 135"/>
              <a:gd name="T14" fmla="*/ 172 w 185"/>
              <a:gd name="T15" fmla="*/ 126 h 135"/>
              <a:gd name="T16" fmla="*/ 160 w 185"/>
              <a:gd name="T17" fmla="*/ 122 h 135"/>
              <a:gd name="T18" fmla="*/ 25 w 185"/>
              <a:gd name="T19" fmla="*/ 122 h 135"/>
              <a:gd name="T20" fmla="*/ 8 w 185"/>
              <a:gd name="T21" fmla="*/ 58 h 135"/>
              <a:gd name="T22" fmla="*/ 24 w 185"/>
              <a:gd name="T23" fmla="*/ 42 h 135"/>
              <a:gd name="T24" fmla="*/ 172 w 185"/>
              <a:gd name="T25" fmla="*/ 59 h 135"/>
              <a:gd name="T26" fmla="*/ 172 w 185"/>
              <a:gd name="T27" fmla="*/ 51 h 135"/>
              <a:gd name="T28" fmla="*/ 177 w 185"/>
              <a:gd name="T29" fmla="*/ 46 h 135"/>
              <a:gd name="T30" fmla="*/ 164 w 185"/>
              <a:gd name="T31" fmla="*/ 25 h 135"/>
              <a:gd name="T32" fmla="*/ 21 w 185"/>
              <a:gd name="T33" fmla="*/ 17 h 135"/>
              <a:gd name="T34" fmla="*/ 147 w 185"/>
              <a:gd name="T35" fmla="*/ 110 h 135"/>
              <a:gd name="T36" fmla="*/ 139 w 185"/>
              <a:gd name="T37" fmla="*/ 118 h 135"/>
              <a:gd name="T38" fmla="*/ 147 w 185"/>
              <a:gd name="T39" fmla="*/ 110 h 135"/>
              <a:gd name="T40" fmla="*/ 151 w 185"/>
              <a:gd name="T41" fmla="*/ 4 h 135"/>
              <a:gd name="T42" fmla="*/ 33 w 185"/>
              <a:gd name="T43" fmla="*/ 4 h 135"/>
              <a:gd name="T44" fmla="*/ 37 w 185"/>
              <a:gd name="T45" fmla="*/ 51 h 135"/>
              <a:gd name="T46" fmla="*/ 46 w 185"/>
              <a:gd name="T47" fmla="*/ 59 h 135"/>
              <a:gd name="T48" fmla="*/ 92 w 185"/>
              <a:gd name="T49" fmla="*/ 51 h 135"/>
              <a:gd name="T50" fmla="*/ 126 w 185"/>
              <a:gd name="T51" fmla="*/ 84 h 135"/>
              <a:gd name="T52" fmla="*/ 103 w 185"/>
              <a:gd name="T53" fmla="*/ 102 h 135"/>
              <a:gd name="T54" fmla="*/ 94 w 185"/>
              <a:gd name="T55" fmla="*/ 110 h 135"/>
              <a:gd name="T56" fmla="*/ 86 w 185"/>
              <a:gd name="T57" fmla="*/ 105 h 135"/>
              <a:gd name="T58" fmla="*/ 77 w 185"/>
              <a:gd name="T59" fmla="*/ 92 h 135"/>
              <a:gd name="T60" fmla="*/ 91 w 185"/>
              <a:gd name="T61" fmla="*/ 101 h 135"/>
              <a:gd name="T62" fmla="*/ 82 w 185"/>
              <a:gd name="T63" fmla="*/ 83 h 135"/>
              <a:gd name="T64" fmla="*/ 79 w 185"/>
              <a:gd name="T65" fmla="*/ 69 h 135"/>
              <a:gd name="T66" fmla="*/ 91 w 185"/>
              <a:gd name="T67" fmla="*/ 63 h 135"/>
              <a:gd name="T68" fmla="*/ 94 w 185"/>
              <a:gd name="T69" fmla="*/ 63 h 135"/>
              <a:gd name="T70" fmla="*/ 105 w 185"/>
              <a:gd name="T71" fmla="*/ 69 h 135"/>
              <a:gd name="T72" fmla="*/ 98 w 185"/>
              <a:gd name="T73" fmla="*/ 69 h 135"/>
              <a:gd name="T74" fmla="*/ 99 w 185"/>
              <a:gd name="T75" fmla="*/ 82 h 135"/>
              <a:gd name="T76" fmla="*/ 107 w 185"/>
              <a:gd name="T77" fmla="*/ 93 h 135"/>
              <a:gd name="T78" fmla="*/ 96 w 185"/>
              <a:gd name="T79" fmla="*/ 88 h 135"/>
              <a:gd name="T80" fmla="*/ 99 w 185"/>
              <a:gd name="T81" fmla="*/ 99 h 135"/>
              <a:gd name="T82" fmla="*/ 98 w 185"/>
              <a:gd name="T83" fmla="*/ 89 h 135"/>
              <a:gd name="T84" fmla="*/ 87 w 185"/>
              <a:gd name="T85" fmla="*/ 78 h 135"/>
              <a:gd name="T86" fmla="*/ 91 w 185"/>
              <a:gd name="T87" fmla="*/ 6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5" h="135">
                <a:moveTo>
                  <a:pt x="177" y="34"/>
                </a:moveTo>
                <a:cubicBezTo>
                  <a:pt x="8" y="34"/>
                  <a:pt x="8" y="34"/>
                  <a:pt x="8" y="34"/>
                </a:cubicBezTo>
                <a:cubicBezTo>
                  <a:pt x="3" y="34"/>
                  <a:pt x="0" y="37"/>
                  <a:pt x="0" y="42"/>
                </a:cubicBezTo>
                <a:cubicBezTo>
                  <a:pt x="0" y="126"/>
                  <a:pt x="0" y="126"/>
                  <a:pt x="0" y="126"/>
                </a:cubicBezTo>
                <a:cubicBezTo>
                  <a:pt x="0" y="131"/>
                  <a:pt x="3" y="135"/>
                  <a:pt x="8" y="135"/>
                </a:cubicBezTo>
                <a:cubicBezTo>
                  <a:pt x="177" y="135"/>
                  <a:pt x="177" y="135"/>
                  <a:pt x="177" y="135"/>
                </a:cubicBezTo>
                <a:cubicBezTo>
                  <a:pt x="181" y="135"/>
                  <a:pt x="185" y="131"/>
                  <a:pt x="185" y="126"/>
                </a:cubicBezTo>
                <a:cubicBezTo>
                  <a:pt x="185" y="42"/>
                  <a:pt x="185" y="42"/>
                  <a:pt x="185" y="42"/>
                </a:cubicBezTo>
                <a:cubicBezTo>
                  <a:pt x="185" y="37"/>
                  <a:pt x="181" y="34"/>
                  <a:pt x="177" y="34"/>
                </a:cubicBezTo>
                <a:close/>
                <a:moveTo>
                  <a:pt x="12" y="42"/>
                </a:moveTo>
                <a:cubicBezTo>
                  <a:pt x="14" y="42"/>
                  <a:pt x="16" y="44"/>
                  <a:pt x="16" y="46"/>
                </a:cubicBezTo>
                <a:cubicBezTo>
                  <a:pt x="16" y="49"/>
                  <a:pt x="14" y="51"/>
                  <a:pt x="12" y="51"/>
                </a:cubicBezTo>
                <a:cubicBezTo>
                  <a:pt x="10" y="51"/>
                  <a:pt x="8" y="49"/>
                  <a:pt x="8" y="46"/>
                </a:cubicBezTo>
                <a:cubicBezTo>
                  <a:pt x="8" y="44"/>
                  <a:pt x="10" y="42"/>
                  <a:pt x="12" y="42"/>
                </a:cubicBezTo>
                <a:close/>
                <a:moveTo>
                  <a:pt x="12" y="126"/>
                </a:moveTo>
                <a:cubicBezTo>
                  <a:pt x="10" y="126"/>
                  <a:pt x="8" y="125"/>
                  <a:pt x="8" y="122"/>
                </a:cubicBezTo>
                <a:cubicBezTo>
                  <a:pt x="8" y="120"/>
                  <a:pt x="10" y="118"/>
                  <a:pt x="12" y="118"/>
                </a:cubicBezTo>
                <a:cubicBezTo>
                  <a:pt x="14" y="118"/>
                  <a:pt x="16" y="120"/>
                  <a:pt x="16" y="122"/>
                </a:cubicBezTo>
                <a:cubicBezTo>
                  <a:pt x="16" y="125"/>
                  <a:pt x="14" y="126"/>
                  <a:pt x="12" y="126"/>
                </a:cubicBezTo>
                <a:close/>
                <a:moveTo>
                  <a:pt x="172" y="126"/>
                </a:moveTo>
                <a:cubicBezTo>
                  <a:pt x="170" y="126"/>
                  <a:pt x="168" y="125"/>
                  <a:pt x="168" y="122"/>
                </a:cubicBezTo>
                <a:cubicBezTo>
                  <a:pt x="168" y="120"/>
                  <a:pt x="170" y="118"/>
                  <a:pt x="172" y="118"/>
                </a:cubicBezTo>
                <a:cubicBezTo>
                  <a:pt x="175" y="118"/>
                  <a:pt x="177" y="120"/>
                  <a:pt x="177" y="122"/>
                </a:cubicBezTo>
                <a:cubicBezTo>
                  <a:pt x="177" y="125"/>
                  <a:pt x="175" y="126"/>
                  <a:pt x="172" y="126"/>
                </a:cubicBezTo>
                <a:close/>
                <a:moveTo>
                  <a:pt x="177" y="110"/>
                </a:moveTo>
                <a:cubicBezTo>
                  <a:pt x="175" y="110"/>
                  <a:pt x="174" y="110"/>
                  <a:pt x="172" y="110"/>
                </a:cubicBezTo>
                <a:cubicBezTo>
                  <a:pt x="165" y="110"/>
                  <a:pt x="160" y="115"/>
                  <a:pt x="160" y="122"/>
                </a:cubicBezTo>
                <a:cubicBezTo>
                  <a:pt x="160" y="124"/>
                  <a:pt x="160" y="125"/>
                  <a:pt x="161" y="126"/>
                </a:cubicBezTo>
                <a:cubicBezTo>
                  <a:pt x="24" y="126"/>
                  <a:pt x="24" y="126"/>
                  <a:pt x="24" y="126"/>
                </a:cubicBezTo>
                <a:cubicBezTo>
                  <a:pt x="25" y="125"/>
                  <a:pt x="25" y="124"/>
                  <a:pt x="25" y="122"/>
                </a:cubicBezTo>
                <a:cubicBezTo>
                  <a:pt x="25" y="115"/>
                  <a:pt x="19" y="110"/>
                  <a:pt x="12" y="110"/>
                </a:cubicBezTo>
                <a:cubicBezTo>
                  <a:pt x="11" y="110"/>
                  <a:pt x="9" y="110"/>
                  <a:pt x="8" y="110"/>
                </a:cubicBezTo>
                <a:cubicBezTo>
                  <a:pt x="8" y="58"/>
                  <a:pt x="8" y="58"/>
                  <a:pt x="8" y="58"/>
                </a:cubicBezTo>
                <a:cubicBezTo>
                  <a:pt x="9" y="59"/>
                  <a:pt x="11" y="59"/>
                  <a:pt x="12" y="59"/>
                </a:cubicBezTo>
                <a:cubicBezTo>
                  <a:pt x="19" y="59"/>
                  <a:pt x="25" y="53"/>
                  <a:pt x="25" y="46"/>
                </a:cubicBezTo>
                <a:cubicBezTo>
                  <a:pt x="25" y="45"/>
                  <a:pt x="25" y="43"/>
                  <a:pt x="24" y="42"/>
                </a:cubicBezTo>
                <a:cubicBezTo>
                  <a:pt x="161" y="42"/>
                  <a:pt x="161" y="42"/>
                  <a:pt x="161" y="42"/>
                </a:cubicBezTo>
                <a:cubicBezTo>
                  <a:pt x="160" y="43"/>
                  <a:pt x="160" y="45"/>
                  <a:pt x="160" y="46"/>
                </a:cubicBezTo>
                <a:cubicBezTo>
                  <a:pt x="160" y="53"/>
                  <a:pt x="165" y="59"/>
                  <a:pt x="172" y="59"/>
                </a:cubicBezTo>
                <a:cubicBezTo>
                  <a:pt x="174" y="59"/>
                  <a:pt x="175" y="59"/>
                  <a:pt x="177" y="58"/>
                </a:cubicBezTo>
                <a:lnTo>
                  <a:pt x="177" y="110"/>
                </a:lnTo>
                <a:close/>
                <a:moveTo>
                  <a:pt x="172" y="51"/>
                </a:moveTo>
                <a:cubicBezTo>
                  <a:pt x="170" y="51"/>
                  <a:pt x="168" y="49"/>
                  <a:pt x="168" y="46"/>
                </a:cubicBezTo>
                <a:cubicBezTo>
                  <a:pt x="168" y="44"/>
                  <a:pt x="170" y="42"/>
                  <a:pt x="172" y="42"/>
                </a:cubicBezTo>
                <a:cubicBezTo>
                  <a:pt x="175" y="42"/>
                  <a:pt x="177" y="44"/>
                  <a:pt x="177" y="46"/>
                </a:cubicBezTo>
                <a:cubicBezTo>
                  <a:pt x="177" y="49"/>
                  <a:pt x="175" y="51"/>
                  <a:pt x="172" y="51"/>
                </a:cubicBezTo>
                <a:close/>
                <a:moveTo>
                  <a:pt x="21" y="25"/>
                </a:moveTo>
                <a:cubicBezTo>
                  <a:pt x="164" y="25"/>
                  <a:pt x="164" y="25"/>
                  <a:pt x="164" y="25"/>
                </a:cubicBezTo>
                <a:cubicBezTo>
                  <a:pt x="166" y="25"/>
                  <a:pt x="168" y="23"/>
                  <a:pt x="168" y="21"/>
                </a:cubicBezTo>
                <a:cubicBezTo>
                  <a:pt x="168" y="19"/>
                  <a:pt x="166" y="17"/>
                  <a:pt x="164" y="17"/>
                </a:cubicBezTo>
                <a:cubicBezTo>
                  <a:pt x="21" y="17"/>
                  <a:pt x="21" y="17"/>
                  <a:pt x="21" y="17"/>
                </a:cubicBezTo>
                <a:cubicBezTo>
                  <a:pt x="18" y="17"/>
                  <a:pt x="16" y="19"/>
                  <a:pt x="16" y="21"/>
                </a:cubicBezTo>
                <a:cubicBezTo>
                  <a:pt x="16" y="23"/>
                  <a:pt x="18" y="25"/>
                  <a:pt x="21" y="25"/>
                </a:cubicBezTo>
                <a:close/>
                <a:moveTo>
                  <a:pt x="147" y="110"/>
                </a:moveTo>
                <a:cubicBezTo>
                  <a:pt x="139" y="110"/>
                  <a:pt x="139" y="110"/>
                  <a:pt x="139" y="110"/>
                </a:cubicBezTo>
                <a:cubicBezTo>
                  <a:pt x="136" y="110"/>
                  <a:pt x="135" y="111"/>
                  <a:pt x="135" y="114"/>
                </a:cubicBezTo>
                <a:cubicBezTo>
                  <a:pt x="135" y="116"/>
                  <a:pt x="136" y="118"/>
                  <a:pt x="139" y="118"/>
                </a:cubicBezTo>
                <a:cubicBezTo>
                  <a:pt x="147" y="118"/>
                  <a:pt x="147" y="118"/>
                  <a:pt x="147" y="118"/>
                </a:cubicBezTo>
                <a:cubicBezTo>
                  <a:pt x="149" y="118"/>
                  <a:pt x="151" y="116"/>
                  <a:pt x="151" y="114"/>
                </a:cubicBezTo>
                <a:cubicBezTo>
                  <a:pt x="151" y="111"/>
                  <a:pt x="149" y="110"/>
                  <a:pt x="147" y="110"/>
                </a:cubicBezTo>
                <a:close/>
                <a:moveTo>
                  <a:pt x="37" y="8"/>
                </a:moveTo>
                <a:cubicBezTo>
                  <a:pt x="147" y="8"/>
                  <a:pt x="147" y="8"/>
                  <a:pt x="147" y="8"/>
                </a:cubicBezTo>
                <a:cubicBezTo>
                  <a:pt x="149" y="8"/>
                  <a:pt x="151" y="6"/>
                  <a:pt x="151" y="4"/>
                </a:cubicBezTo>
                <a:cubicBezTo>
                  <a:pt x="151" y="2"/>
                  <a:pt x="149" y="0"/>
                  <a:pt x="147" y="0"/>
                </a:cubicBezTo>
                <a:cubicBezTo>
                  <a:pt x="37" y="0"/>
                  <a:pt x="37" y="0"/>
                  <a:pt x="37" y="0"/>
                </a:cubicBezTo>
                <a:cubicBezTo>
                  <a:pt x="35" y="0"/>
                  <a:pt x="33" y="2"/>
                  <a:pt x="33" y="4"/>
                </a:cubicBezTo>
                <a:cubicBezTo>
                  <a:pt x="33" y="6"/>
                  <a:pt x="35" y="8"/>
                  <a:pt x="37" y="8"/>
                </a:cubicBezTo>
                <a:close/>
                <a:moveTo>
                  <a:pt x="46" y="51"/>
                </a:moveTo>
                <a:cubicBezTo>
                  <a:pt x="37" y="51"/>
                  <a:pt x="37" y="51"/>
                  <a:pt x="37" y="51"/>
                </a:cubicBezTo>
                <a:cubicBezTo>
                  <a:pt x="35" y="51"/>
                  <a:pt x="33" y="52"/>
                  <a:pt x="33" y="55"/>
                </a:cubicBezTo>
                <a:cubicBezTo>
                  <a:pt x="33" y="57"/>
                  <a:pt x="35" y="59"/>
                  <a:pt x="37" y="59"/>
                </a:cubicBezTo>
                <a:cubicBezTo>
                  <a:pt x="46" y="59"/>
                  <a:pt x="46" y="59"/>
                  <a:pt x="46" y="59"/>
                </a:cubicBezTo>
                <a:cubicBezTo>
                  <a:pt x="48" y="59"/>
                  <a:pt x="50" y="57"/>
                  <a:pt x="50" y="55"/>
                </a:cubicBezTo>
                <a:cubicBezTo>
                  <a:pt x="50" y="52"/>
                  <a:pt x="48" y="51"/>
                  <a:pt x="46" y="51"/>
                </a:cubicBezTo>
                <a:close/>
                <a:moveTo>
                  <a:pt x="92" y="51"/>
                </a:moveTo>
                <a:cubicBezTo>
                  <a:pt x="74" y="51"/>
                  <a:pt x="59" y="66"/>
                  <a:pt x="59" y="84"/>
                </a:cubicBezTo>
                <a:cubicBezTo>
                  <a:pt x="59" y="103"/>
                  <a:pt x="74" y="118"/>
                  <a:pt x="92" y="118"/>
                </a:cubicBezTo>
                <a:cubicBezTo>
                  <a:pt x="111" y="118"/>
                  <a:pt x="126" y="103"/>
                  <a:pt x="126" y="84"/>
                </a:cubicBezTo>
                <a:cubicBezTo>
                  <a:pt x="126" y="66"/>
                  <a:pt x="111" y="51"/>
                  <a:pt x="92" y="51"/>
                </a:cubicBezTo>
                <a:close/>
                <a:moveTo>
                  <a:pt x="106" y="98"/>
                </a:moveTo>
                <a:cubicBezTo>
                  <a:pt x="105" y="100"/>
                  <a:pt x="104" y="101"/>
                  <a:pt x="103" y="102"/>
                </a:cubicBezTo>
                <a:cubicBezTo>
                  <a:pt x="102" y="103"/>
                  <a:pt x="100" y="104"/>
                  <a:pt x="99" y="105"/>
                </a:cubicBezTo>
                <a:cubicBezTo>
                  <a:pt x="97" y="105"/>
                  <a:pt x="96" y="106"/>
                  <a:pt x="94" y="106"/>
                </a:cubicBezTo>
                <a:cubicBezTo>
                  <a:pt x="94" y="110"/>
                  <a:pt x="94" y="110"/>
                  <a:pt x="94" y="110"/>
                </a:cubicBezTo>
                <a:cubicBezTo>
                  <a:pt x="91" y="110"/>
                  <a:pt x="91" y="110"/>
                  <a:pt x="91" y="110"/>
                </a:cubicBezTo>
                <a:cubicBezTo>
                  <a:pt x="91" y="106"/>
                  <a:pt x="91" y="106"/>
                  <a:pt x="91" y="106"/>
                </a:cubicBezTo>
                <a:cubicBezTo>
                  <a:pt x="89" y="106"/>
                  <a:pt x="87" y="105"/>
                  <a:pt x="86" y="105"/>
                </a:cubicBezTo>
                <a:cubicBezTo>
                  <a:pt x="84" y="104"/>
                  <a:pt x="82" y="103"/>
                  <a:pt x="81" y="102"/>
                </a:cubicBezTo>
                <a:cubicBezTo>
                  <a:pt x="80" y="101"/>
                  <a:pt x="79" y="100"/>
                  <a:pt x="78" y="98"/>
                </a:cubicBezTo>
                <a:cubicBezTo>
                  <a:pt x="78" y="96"/>
                  <a:pt x="77" y="94"/>
                  <a:pt x="77" y="92"/>
                </a:cubicBezTo>
                <a:cubicBezTo>
                  <a:pt x="84" y="92"/>
                  <a:pt x="84" y="92"/>
                  <a:pt x="84" y="92"/>
                </a:cubicBezTo>
                <a:cubicBezTo>
                  <a:pt x="84" y="95"/>
                  <a:pt x="84" y="97"/>
                  <a:pt x="86" y="98"/>
                </a:cubicBezTo>
                <a:cubicBezTo>
                  <a:pt x="87" y="100"/>
                  <a:pt x="88" y="100"/>
                  <a:pt x="91" y="101"/>
                </a:cubicBezTo>
                <a:cubicBezTo>
                  <a:pt x="91" y="87"/>
                  <a:pt x="91" y="87"/>
                  <a:pt x="91" y="87"/>
                </a:cubicBezTo>
                <a:cubicBezTo>
                  <a:pt x="89" y="86"/>
                  <a:pt x="88" y="86"/>
                  <a:pt x="87" y="85"/>
                </a:cubicBezTo>
                <a:cubicBezTo>
                  <a:pt x="85" y="85"/>
                  <a:pt x="84" y="84"/>
                  <a:pt x="82" y="83"/>
                </a:cubicBezTo>
                <a:cubicBezTo>
                  <a:pt x="81" y="82"/>
                  <a:pt x="80" y="81"/>
                  <a:pt x="79" y="79"/>
                </a:cubicBezTo>
                <a:cubicBezTo>
                  <a:pt x="79" y="78"/>
                  <a:pt x="78" y="76"/>
                  <a:pt x="78" y="74"/>
                </a:cubicBezTo>
                <a:cubicBezTo>
                  <a:pt x="78" y="72"/>
                  <a:pt x="79" y="71"/>
                  <a:pt x="79" y="69"/>
                </a:cubicBezTo>
                <a:cubicBezTo>
                  <a:pt x="80" y="68"/>
                  <a:pt x="81" y="67"/>
                  <a:pt x="82" y="66"/>
                </a:cubicBezTo>
                <a:cubicBezTo>
                  <a:pt x="83" y="65"/>
                  <a:pt x="85" y="64"/>
                  <a:pt x="86" y="64"/>
                </a:cubicBezTo>
                <a:cubicBezTo>
                  <a:pt x="88" y="63"/>
                  <a:pt x="89" y="63"/>
                  <a:pt x="91" y="63"/>
                </a:cubicBezTo>
                <a:cubicBezTo>
                  <a:pt x="91" y="59"/>
                  <a:pt x="91" y="59"/>
                  <a:pt x="91" y="59"/>
                </a:cubicBezTo>
                <a:cubicBezTo>
                  <a:pt x="94" y="59"/>
                  <a:pt x="94" y="59"/>
                  <a:pt x="94" y="59"/>
                </a:cubicBezTo>
                <a:cubicBezTo>
                  <a:pt x="94" y="63"/>
                  <a:pt x="94" y="63"/>
                  <a:pt x="94" y="63"/>
                </a:cubicBezTo>
                <a:cubicBezTo>
                  <a:pt x="96" y="63"/>
                  <a:pt x="97" y="63"/>
                  <a:pt x="98" y="63"/>
                </a:cubicBezTo>
                <a:cubicBezTo>
                  <a:pt x="100" y="64"/>
                  <a:pt x="101" y="65"/>
                  <a:pt x="102" y="66"/>
                </a:cubicBezTo>
                <a:cubicBezTo>
                  <a:pt x="103" y="66"/>
                  <a:pt x="104" y="68"/>
                  <a:pt x="105" y="69"/>
                </a:cubicBezTo>
                <a:cubicBezTo>
                  <a:pt x="106" y="70"/>
                  <a:pt x="106" y="72"/>
                  <a:pt x="106" y="74"/>
                </a:cubicBezTo>
                <a:cubicBezTo>
                  <a:pt x="100" y="74"/>
                  <a:pt x="100" y="74"/>
                  <a:pt x="100" y="74"/>
                </a:cubicBezTo>
                <a:cubicBezTo>
                  <a:pt x="99" y="72"/>
                  <a:pt x="99" y="71"/>
                  <a:pt x="98" y="69"/>
                </a:cubicBezTo>
                <a:cubicBezTo>
                  <a:pt x="97" y="68"/>
                  <a:pt x="96" y="68"/>
                  <a:pt x="94" y="68"/>
                </a:cubicBezTo>
                <a:cubicBezTo>
                  <a:pt x="94" y="80"/>
                  <a:pt x="94" y="80"/>
                  <a:pt x="94" y="80"/>
                </a:cubicBezTo>
                <a:cubicBezTo>
                  <a:pt x="96" y="81"/>
                  <a:pt x="97" y="81"/>
                  <a:pt x="99" y="82"/>
                </a:cubicBezTo>
                <a:cubicBezTo>
                  <a:pt x="100" y="82"/>
                  <a:pt x="102" y="83"/>
                  <a:pt x="103" y="84"/>
                </a:cubicBezTo>
                <a:cubicBezTo>
                  <a:pt x="104" y="85"/>
                  <a:pt x="105" y="86"/>
                  <a:pt x="106" y="88"/>
                </a:cubicBezTo>
                <a:cubicBezTo>
                  <a:pt x="107" y="89"/>
                  <a:pt x="107" y="91"/>
                  <a:pt x="107" y="93"/>
                </a:cubicBezTo>
                <a:cubicBezTo>
                  <a:pt x="107" y="95"/>
                  <a:pt x="107" y="97"/>
                  <a:pt x="106" y="98"/>
                </a:cubicBezTo>
                <a:close/>
                <a:moveTo>
                  <a:pt x="98" y="89"/>
                </a:moveTo>
                <a:cubicBezTo>
                  <a:pt x="98" y="89"/>
                  <a:pt x="97" y="88"/>
                  <a:pt x="96" y="88"/>
                </a:cubicBezTo>
                <a:cubicBezTo>
                  <a:pt x="95" y="88"/>
                  <a:pt x="95" y="87"/>
                  <a:pt x="94" y="87"/>
                </a:cubicBezTo>
                <a:cubicBezTo>
                  <a:pt x="94" y="101"/>
                  <a:pt x="94" y="101"/>
                  <a:pt x="94" y="101"/>
                </a:cubicBezTo>
                <a:cubicBezTo>
                  <a:pt x="96" y="100"/>
                  <a:pt x="97" y="100"/>
                  <a:pt x="99" y="99"/>
                </a:cubicBezTo>
                <a:cubicBezTo>
                  <a:pt x="100" y="98"/>
                  <a:pt x="101" y="96"/>
                  <a:pt x="101" y="94"/>
                </a:cubicBezTo>
                <a:cubicBezTo>
                  <a:pt x="101" y="93"/>
                  <a:pt x="100" y="92"/>
                  <a:pt x="100" y="91"/>
                </a:cubicBezTo>
                <a:cubicBezTo>
                  <a:pt x="100" y="90"/>
                  <a:pt x="99" y="90"/>
                  <a:pt x="98" y="89"/>
                </a:cubicBezTo>
                <a:close/>
                <a:moveTo>
                  <a:pt x="85" y="74"/>
                </a:moveTo>
                <a:cubicBezTo>
                  <a:pt x="85" y="74"/>
                  <a:pt x="85" y="75"/>
                  <a:pt x="85" y="76"/>
                </a:cubicBezTo>
                <a:cubicBezTo>
                  <a:pt x="86" y="77"/>
                  <a:pt x="86" y="77"/>
                  <a:pt x="87" y="78"/>
                </a:cubicBezTo>
                <a:cubicBezTo>
                  <a:pt x="87" y="78"/>
                  <a:pt x="88" y="78"/>
                  <a:pt x="89" y="79"/>
                </a:cubicBezTo>
                <a:cubicBezTo>
                  <a:pt x="90" y="79"/>
                  <a:pt x="90" y="79"/>
                  <a:pt x="91" y="79"/>
                </a:cubicBezTo>
                <a:cubicBezTo>
                  <a:pt x="91" y="68"/>
                  <a:pt x="91" y="68"/>
                  <a:pt x="91" y="68"/>
                </a:cubicBezTo>
                <a:cubicBezTo>
                  <a:pt x="89" y="68"/>
                  <a:pt x="88" y="68"/>
                  <a:pt x="86" y="69"/>
                </a:cubicBezTo>
                <a:cubicBezTo>
                  <a:pt x="85" y="70"/>
                  <a:pt x="85" y="72"/>
                  <a:pt x="85" y="7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black"/>
              </a:solidFill>
              <a:effectLst/>
              <a:uLnTx/>
              <a:uFillTx/>
              <a:latin typeface="Arial"/>
            </a:endParaRPr>
          </a:p>
        </p:txBody>
      </p:sp>
      <p:sp>
        <p:nvSpPr>
          <p:cNvPr id="64" name="Freeform 91"/>
          <p:cNvSpPr>
            <a:spLocks noEditPoints="1"/>
          </p:cNvSpPr>
          <p:nvPr/>
        </p:nvSpPr>
        <p:spPr bwMode="auto">
          <a:xfrm>
            <a:off x="8723918" y="2185418"/>
            <a:ext cx="614494" cy="557966"/>
          </a:xfrm>
          <a:custGeom>
            <a:avLst/>
            <a:gdLst>
              <a:gd name="T0" fmla="*/ 67 w 185"/>
              <a:gd name="T1" fmla="*/ 42 h 168"/>
              <a:gd name="T2" fmla="*/ 0 w 185"/>
              <a:gd name="T3" fmla="*/ 99 h 168"/>
              <a:gd name="T4" fmla="*/ 20 w 185"/>
              <a:gd name="T5" fmla="*/ 140 h 168"/>
              <a:gd name="T6" fmla="*/ 12 w 185"/>
              <a:gd name="T7" fmla="*/ 168 h 168"/>
              <a:gd name="T8" fmla="*/ 50 w 185"/>
              <a:gd name="T9" fmla="*/ 154 h 168"/>
              <a:gd name="T10" fmla="*/ 67 w 185"/>
              <a:gd name="T11" fmla="*/ 156 h 168"/>
              <a:gd name="T12" fmla="*/ 135 w 185"/>
              <a:gd name="T13" fmla="*/ 99 h 168"/>
              <a:gd name="T14" fmla="*/ 67 w 185"/>
              <a:gd name="T15" fmla="*/ 42 h 168"/>
              <a:gd name="T16" fmla="*/ 67 w 185"/>
              <a:gd name="T17" fmla="*/ 147 h 168"/>
              <a:gd name="T18" fmla="*/ 52 w 185"/>
              <a:gd name="T19" fmla="*/ 146 h 168"/>
              <a:gd name="T20" fmla="*/ 50 w 185"/>
              <a:gd name="T21" fmla="*/ 145 h 168"/>
              <a:gd name="T22" fmla="*/ 47 w 185"/>
              <a:gd name="T23" fmla="*/ 146 h 168"/>
              <a:gd name="T24" fmla="*/ 25 w 185"/>
              <a:gd name="T25" fmla="*/ 154 h 168"/>
              <a:gd name="T26" fmla="*/ 28 w 185"/>
              <a:gd name="T27" fmla="*/ 142 h 168"/>
              <a:gd name="T28" fmla="*/ 26 w 185"/>
              <a:gd name="T29" fmla="*/ 133 h 168"/>
              <a:gd name="T30" fmla="*/ 8 w 185"/>
              <a:gd name="T31" fmla="*/ 99 h 168"/>
              <a:gd name="T32" fmla="*/ 67 w 185"/>
              <a:gd name="T33" fmla="*/ 50 h 168"/>
              <a:gd name="T34" fmla="*/ 126 w 185"/>
              <a:gd name="T35" fmla="*/ 99 h 168"/>
              <a:gd name="T36" fmla="*/ 67 w 185"/>
              <a:gd name="T37" fmla="*/ 147 h 168"/>
              <a:gd name="T38" fmla="*/ 185 w 185"/>
              <a:gd name="T39" fmla="*/ 57 h 168"/>
              <a:gd name="T40" fmla="*/ 118 w 185"/>
              <a:gd name="T41" fmla="*/ 0 h 168"/>
              <a:gd name="T42" fmla="*/ 56 w 185"/>
              <a:gd name="T43" fmla="*/ 34 h 168"/>
              <a:gd name="T44" fmla="*/ 66 w 185"/>
              <a:gd name="T45" fmla="*/ 33 h 168"/>
              <a:gd name="T46" fmla="*/ 118 w 185"/>
              <a:gd name="T47" fmla="*/ 8 h 168"/>
              <a:gd name="T48" fmla="*/ 177 w 185"/>
              <a:gd name="T49" fmla="*/ 57 h 168"/>
              <a:gd name="T50" fmla="*/ 159 w 185"/>
              <a:gd name="T51" fmla="*/ 91 h 168"/>
              <a:gd name="T52" fmla="*/ 156 w 185"/>
              <a:gd name="T53" fmla="*/ 100 h 168"/>
              <a:gd name="T54" fmla="*/ 160 w 185"/>
              <a:gd name="T55" fmla="*/ 112 h 168"/>
              <a:gd name="T56" fmla="*/ 142 w 185"/>
              <a:gd name="T57" fmla="*/ 106 h 168"/>
              <a:gd name="T58" fmla="*/ 141 w 185"/>
              <a:gd name="T59" fmla="*/ 114 h 168"/>
              <a:gd name="T60" fmla="*/ 172 w 185"/>
              <a:gd name="T61" fmla="*/ 126 h 168"/>
              <a:gd name="T62" fmla="*/ 164 w 185"/>
              <a:gd name="T63" fmla="*/ 98 h 168"/>
              <a:gd name="T64" fmla="*/ 185 w 185"/>
              <a:gd name="T65" fmla="*/ 5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5" h="168">
                <a:moveTo>
                  <a:pt x="67" y="42"/>
                </a:moveTo>
                <a:cubicBezTo>
                  <a:pt x="30" y="42"/>
                  <a:pt x="0" y="67"/>
                  <a:pt x="0" y="99"/>
                </a:cubicBezTo>
                <a:cubicBezTo>
                  <a:pt x="0" y="115"/>
                  <a:pt x="8" y="130"/>
                  <a:pt x="20" y="140"/>
                </a:cubicBezTo>
                <a:cubicBezTo>
                  <a:pt x="12" y="168"/>
                  <a:pt x="12" y="168"/>
                  <a:pt x="12" y="168"/>
                </a:cubicBezTo>
                <a:cubicBezTo>
                  <a:pt x="50" y="154"/>
                  <a:pt x="50" y="154"/>
                  <a:pt x="50" y="154"/>
                </a:cubicBezTo>
                <a:cubicBezTo>
                  <a:pt x="55" y="155"/>
                  <a:pt x="61" y="156"/>
                  <a:pt x="67" y="156"/>
                </a:cubicBezTo>
                <a:cubicBezTo>
                  <a:pt x="104" y="156"/>
                  <a:pt x="135" y="130"/>
                  <a:pt x="135" y="99"/>
                </a:cubicBezTo>
                <a:cubicBezTo>
                  <a:pt x="135" y="67"/>
                  <a:pt x="104" y="42"/>
                  <a:pt x="67" y="42"/>
                </a:cubicBezTo>
                <a:close/>
                <a:moveTo>
                  <a:pt x="67" y="147"/>
                </a:moveTo>
                <a:cubicBezTo>
                  <a:pt x="62" y="147"/>
                  <a:pt x="57" y="147"/>
                  <a:pt x="52" y="146"/>
                </a:cubicBezTo>
                <a:cubicBezTo>
                  <a:pt x="51" y="146"/>
                  <a:pt x="51" y="145"/>
                  <a:pt x="50" y="145"/>
                </a:cubicBezTo>
                <a:cubicBezTo>
                  <a:pt x="49" y="145"/>
                  <a:pt x="48" y="146"/>
                  <a:pt x="47" y="146"/>
                </a:cubicBezTo>
                <a:cubicBezTo>
                  <a:pt x="25" y="154"/>
                  <a:pt x="25" y="154"/>
                  <a:pt x="25" y="154"/>
                </a:cubicBezTo>
                <a:cubicBezTo>
                  <a:pt x="28" y="142"/>
                  <a:pt x="28" y="142"/>
                  <a:pt x="28" y="142"/>
                </a:cubicBezTo>
                <a:cubicBezTo>
                  <a:pt x="29" y="139"/>
                  <a:pt x="28" y="135"/>
                  <a:pt x="26" y="133"/>
                </a:cubicBezTo>
                <a:cubicBezTo>
                  <a:pt x="14" y="124"/>
                  <a:pt x="8" y="112"/>
                  <a:pt x="8" y="99"/>
                </a:cubicBezTo>
                <a:cubicBezTo>
                  <a:pt x="8" y="72"/>
                  <a:pt x="34" y="50"/>
                  <a:pt x="67" y="50"/>
                </a:cubicBezTo>
                <a:cubicBezTo>
                  <a:pt x="100" y="50"/>
                  <a:pt x="126" y="72"/>
                  <a:pt x="126" y="99"/>
                </a:cubicBezTo>
                <a:cubicBezTo>
                  <a:pt x="126" y="126"/>
                  <a:pt x="100" y="147"/>
                  <a:pt x="67" y="147"/>
                </a:cubicBezTo>
                <a:close/>
                <a:moveTo>
                  <a:pt x="185" y="57"/>
                </a:moveTo>
                <a:cubicBezTo>
                  <a:pt x="185" y="25"/>
                  <a:pt x="155" y="0"/>
                  <a:pt x="118" y="0"/>
                </a:cubicBezTo>
                <a:cubicBezTo>
                  <a:pt x="90" y="0"/>
                  <a:pt x="66" y="14"/>
                  <a:pt x="56" y="34"/>
                </a:cubicBezTo>
                <a:cubicBezTo>
                  <a:pt x="59" y="34"/>
                  <a:pt x="62" y="34"/>
                  <a:pt x="66" y="33"/>
                </a:cubicBezTo>
                <a:cubicBezTo>
                  <a:pt x="76" y="18"/>
                  <a:pt x="95" y="8"/>
                  <a:pt x="118" y="8"/>
                </a:cubicBezTo>
                <a:cubicBezTo>
                  <a:pt x="150" y="8"/>
                  <a:pt x="177" y="30"/>
                  <a:pt x="177" y="57"/>
                </a:cubicBezTo>
                <a:cubicBezTo>
                  <a:pt x="177" y="70"/>
                  <a:pt x="170" y="82"/>
                  <a:pt x="159" y="91"/>
                </a:cubicBezTo>
                <a:cubicBezTo>
                  <a:pt x="156" y="93"/>
                  <a:pt x="155" y="97"/>
                  <a:pt x="156" y="100"/>
                </a:cubicBezTo>
                <a:cubicBezTo>
                  <a:pt x="160" y="112"/>
                  <a:pt x="160" y="112"/>
                  <a:pt x="160" y="112"/>
                </a:cubicBezTo>
                <a:cubicBezTo>
                  <a:pt x="142" y="106"/>
                  <a:pt x="142" y="106"/>
                  <a:pt x="142" y="106"/>
                </a:cubicBezTo>
                <a:cubicBezTo>
                  <a:pt x="142" y="108"/>
                  <a:pt x="141" y="111"/>
                  <a:pt x="141" y="114"/>
                </a:cubicBezTo>
                <a:cubicBezTo>
                  <a:pt x="172" y="126"/>
                  <a:pt x="172" y="126"/>
                  <a:pt x="172" y="126"/>
                </a:cubicBezTo>
                <a:cubicBezTo>
                  <a:pt x="164" y="98"/>
                  <a:pt x="164" y="98"/>
                  <a:pt x="164" y="98"/>
                </a:cubicBezTo>
                <a:cubicBezTo>
                  <a:pt x="177" y="87"/>
                  <a:pt x="185" y="73"/>
                  <a:pt x="185" y="57"/>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Arial"/>
            </a:endParaRPr>
          </a:p>
        </p:txBody>
      </p:sp>
    </p:spTree>
    <p:extLst>
      <p:ext uri="{BB962C8B-B14F-4D97-AF65-F5344CB8AC3E}">
        <p14:creationId xmlns:p14="http://schemas.microsoft.com/office/powerpoint/2010/main" val="7370761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400"/>
                                        <p:tgtEl>
                                          <p:spTgt spid="7"/>
                                        </p:tgtEl>
                                      </p:cBhvr>
                                    </p:animEffect>
                                  </p:childTnLst>
                                </p:cTn>
                              </p:par>
                            </p:childTnLst>
                          </p:cTn>
                        </p:par>
                        <p:par>
                          <p:cTn id="8" fill="hold">
                            <p:stCondLst>
                              <p:cond delay="4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400"/>
                                        <p:tgtEl>
                                          <p:spTgt spid="9"/>
                                        </p:tgtEl>
                                      </p:cBhvr>
                                    </p:animEffect>
                                  </p:childTnLst>
                                </p:cTn>
                              </p:par>
                            </p:childTnLst>
                          </p:cTn>
                        </p:par>
                        <p:par>
                          <p:cTn id="12" fill="hold">
                            <p:stCondLst>
                              <p:cond delay="800"/>
                            </p:stCondLst>
                            <p:childTnLst>
                              <p:par>
                                <p:cTn id="13" presetID="2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400"/>
                                        <p:tgtEl>
                                          <p:spTgt spid="14"/>
                                        </p:tgtEl>
                                      </p:cBhvr>
                                    </p:animEffect>
                                  </p:childTnLst>
                                </p:cTn>
                              </p:par>
                            </p:childTnLst>
                          </p:cTn>
                        </p:par>
                        <p:par>
                          <p:cTn id="16" fill="hold">
                            <p:stCondLst>
                              <p:cond delay="1200"/>
                            </p:stCondLst>
                            <p:childTnLst>
                              <p:par>
                                <p:cTn id="17" presetID="22" presetClass="entr" presetSubtype="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400"/>
                                        <p:tgtEl>
                                          <p:spTgt spid="16"/>
                                        </p:tgtEl>
                                      </p:cBhvr>
                                    </p:animEffect>
                                  </p:childTnLst>
                                </p:cTn>
                              </p:par>
                            </p:childTnLst>
                          </p:cTn>
                        </p:par>
                        <p:par>
                          <p:cTn id="20" fill="hold">
                            <p:stCondLst>
                              <p:cond delay="1600"/>
                            </p:stCondLst>
                            <p:childTnLst>
                              <p:par>
                                <p:cTn id="21" presetID="22" presetClass="entr" presetSubtype="4"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400"/>
                                        <p:tgtEl>
                                          <p:spTgt spid="21"/>
                                        </p:tgtEl>
                                      </p:cBhvr>
                                    </p:animEffect>
                                  </p:childTnLst>
                                </p:cTn>
                              </p:par>
                            </p:childTnLst>
                          </p:cTn>
                        </p:par>
                        <p:par>
                          <p:cTn id="24" fill="hold">
                            <p:stCondLst>
                              <p:cond delay="2000"/>
                            </p:stCondLst>
                            <p:childTnLst>
                              <p:par>
                                <p:cTn id="25" presetID="22" presetClass="entr" presetSubtype="1"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400"/>
                                        <p:tgtEl>
                                          <p:spTgt spid="23"/>
                                        </p:tgtEl>
                                      </p:cBhvr>
                                    </p:animEffect>
                                  </p:childTnLst>
                                </p:cTn>
                              </p:par>
                            </p:childTnLst>
                          </p:cTn>
                        </p:par>
                        <p:par>
                          <p:cTn id="28" fill="hold">
                            <p:stCondLst>
                              <p:cond delay="2400"/>
                            </p:stCondLst>
                            <p:childTnLst>
                              <p:par>
                                <p:cTn id="29" presetID="22" presetClass="entr" presetSubtype="4"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400"/>
                                        <p:tgtEl>
                                          <p:spTgt spid="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wipe(down)">
                                      <p:cBhvr>
                                        <p:cTn id="34" dur="4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theme/theme1.xml><?xml version="1.0" encoding="utf-8"?>
<a:theme xmlns:a="http://schemas.openxmlformats.org/drawingml/2006/main" name="Influencer - With Logos">
  <a:themeElements>
    <a:clrScheme name="Custom 8">
      <a:dk1>
        <a:srgbClr val="000000"/>
      </a:dk1>
      <a:lt1>
        <a:srgbClr val="FFFFFF"/>
      </a:lt1>
      <a:dk2>
        <a:srgbClr val="000000"/>
      </a:dk2>
      <a:lt2>
        <a:srgbClr val="808080"/>
      </a:lt2>
      <a:accent1>
        <a:srgbClr val="921625"/>
      </a:accent1>
      <a:accent2>
        <a:srgbClr val="C68020"/>
      </a:accent2>
      <a:accent3>
        <a:srgbClr val="921625"/>
      </a:accent3>
      <a:accent4>
        <a:srgbClr val="921625"/>
      </a:accent4>
      <a:accent5>
        <a:srgbClr val="921625"/>
      </a:accent5>
      <a:accent6>
        <a:srgbClr val="921625"/>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18CCF"/>
        </a:solidFill>
        <a:ln w="38100">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381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fluencer - No Logos">
  <a:themeElements>
    <a:clrScheme name="Custom 3">
      <a:dk1>
        <a:srgbClr val="000000"/>
      </a:dk1>
      <a:lt1>
        <a:srgbClr val="FFFFFF"/>
      </a:lt1>
      <a:dk2>
        <a:srgbClr val="000000"/>
      </a:dk2>
      <a:lt2>
        <a:srgbClr val="808080"/>
      </a:lt2>
      <a:accent1>
        <a:srgbClr val="921625"/>
      </a:accent1>
      <a:accent2>
        <a:srgbClr val="C68020"/>
      </a:accent2>
      <a:accent3>
        <a:srgbClr val="921625"/>
      </a:accent3>
      <a:accent4>
        <a:srgbClr val="921625"/>
      </a:accent4>
      <a:accent5>
        <a:srgbClr val="921625"/>
      </a:accent5>
      <a:accent6>
        <a:srgbClr val="921625"/>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20317</TotalTime>
  <Words>1169</Words>
  <Application>Microsoft Office PowerPoint</Application>
  <PresentationFormat>Custom</PresentationFormat>
  <Paragraphs>116</Paragraphs>
  <Slides>9</Slides>
  <Notes>9</Notes>
  <HiddenSlides>0</HiddenSlides>
  <MMClips>0</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Influencer - With Logos</vt:lpstr>
      <vt:lpstr>Influencer - No Logos</vt:lpstr>
      <vt:lpstr>Pizza People Mad Dog Program</vt:lpstr>
      <vt:lpstr>Select Mad Dog(s)</vt:lpstr>
      <vt:lpstr>PowerPoint Presentation</vt:lpstr>
      <vt:lpstr>PowerPoint Presentation</vt:lpstr>
      <vt:lpstr>Toppers Marekting Resource Center– Marketing Essentials</vt:lpstr>
      <vt:lpstr>Create LSM Checklist</vt:lpstr>
      <vt:lpstr>Get out there! Field Training</vt:lpstr>
      <vt:lpstr>Field Training</vt:lpstr>
      <vt:lpstr>Accountability is key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Noar</dc:creator>
  <cp:lastModifiedBy>Matt Martin</cp:lastModifiedBy>
  <cp:revision>1378</cp:revision>
  <dcterms:created xsi:type="dcterms:W3CDTF">2015-11-01T01:40:51Z</dcterms:created>
  <dcterms:modified xsi:type="dcterms:W3CDTF">2019-02-18T16:24:41Z</dcterms:modified>
</cp:coreProperties>
</file>